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</p:sldMasterIdLst>
  <p:notesMasterIdLst>
    <p:notesMasterId r:id="rId78"/>
  </p:notesMasterIdLst>
  <p:sldIdLst>
    <p:sldId id="257" r:id="rId3"/>
    <p:sldId id="391" r:id="rId4"/>
    <p:sldId id="468" r:id="rId5"/>
    <p:sldId id="469" r:id="rId6"/>
    <p:sldId id="470" r:id="rId7"/>
    <p:sldId id="478" r:id="rId8"/>
    <p:sldId id="472" r:id="rId9"/>
    <p:sldId id="473" r:id="rId10"/>
    <p:sldId id="394" r:id="rId11"/>
    <p:sldId id="395" r:id="rId12"/>
    <p:sldId id="515" r:id="rId13"/>
    <p:sldId id="523" r:id="rId14"/>
    <p:sldId id="516" r:id="rId15"/>
    <p:sldId id="474" r:id="rId16"/>
    <p:sldId id="396" r:id="rId17"/>
    <p:sldId id="397" r:id="rId18"/>
    <p:sldId id="476" r:id="rId19"/>
    <p:sldId id="466" r:id="rId20"/>
    <p:sldId id="483" r:id="rId21"/>
    <p:sldId id="482" r:id="rId22"/>
    <p:sldId id="485" r:id="rId23"/>
    <p:sldId id="400" r:id="rId24"/>
    <p:sldId id="488" r:id="rId25"/>
    <p:sldId id="490" r:id="rId26"/>
    <p:sldId id="401" r:id="rId27"/>
    <p:sldId id="402" r:id="rId28"/>
    <p:sldId id="403" r:id="rId29"/>
    <p:sldId id="460" r:id="rId30"/>
    <p:sldId id="404" r:id="rId31"/>
    <p:sldId id="405" r:id="rId32"/>
    <p:sldId id="491" r:id="rId33"/>
    <p:sldId id="492" r:id="rId34"/>
    <p:sldId id="407" r:id="rId35"/>
    <p:sldId id="493" r:id="rId36"/>
    <p:sldId id="409" r:id="rId37"/>
    <p:sldId id="410" r:id="rId38"/>
    <p:sldId id="411" r:id="rId39"/>
    <p:sldId id="412" r:id="rId40"/>
    <p:sldId id="494" r:id="rId41"/>
    <p:sldId id="413" r:id="rId42"/>
    <p:sldId id="495" r:id="rId43"/>
    <p:sldId id="496" r:id="rId44"/>
    <p:sldId id="498" r:id="rId45"/>
    <p:sldId id="499" r:id="rId46"/>
    <p:sldId id="500" r:id="rId47"/>
    <p:sldId id="416" r:id="rId48"/>
    <p:sldId id="418" r:id="rId49"/>
    <p:sldId id="417" r:id="rId50"/>
    <p:sldId id="419" r:id="rId51"/>
    <p:sldId id="501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502" r:id="rId63"/>
    <p:sldId id="503" r:id="rId64"/>
    <p:sldId id="504" r:id="rId65"/>
    <p:sldId id="505" r:id="rId66"/>
    <p:sldId id="506" r:id="rId67"/>
    <p:sldId id="508" r:id="rId68"/>
    <p:sldId id="507" r:id="rId69"/>
    <p:sldId id="435" r:id="rId70"/>
    <p:sldId id="286" r:id="rId71"/>
    <p:sldId id="359" r:id="rId72"/>
    <p:sldId id="355" r:id="rId73"/>
    <p:sldId id="287" r:id="rId74"/>
    <p:sldId id="360" r:id="rId75"/>
    <p:sldId id="306" r:id="rId76"/>
    <p:sldId id="299" r:id="rId7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99"/>
    <a:srgbClr val="008000"/>
    <a:srgbClr val="000000"/>
    <a:srgbClr val="CCECFF"/>
    <a:srgbClr val="CCFFFF"/>
    <a:srgbClr val="FFFF00"/>
    <a:srgbClr val="A50021"/>
    <a:srgbClr val="FF66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0"/>
  </p:normalViewPr>
  <p:slideViewPr>
    <p:cSldViewPr>
      <p:cViewPr>
        <p:scale>
          <a:sx n="50" d="100"/>
          <a:sy n="50" d="100"/>
        </p:scale>
        <p:origin x="-20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X="818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3BDF7-C527-4D57-B4FF-397A5F374787}" type="presOf" srcId="{7BCAC5FE-B4CD-46A3-A106-2EE3FE5E3A30}" destId="{4CA5769E-245D-458D-AF83-50B01101D3D7}" srcOrd="0" destOrd="0" presId="urn:microsoft.com/office/officeart/2005/8/layout/vList2"/>
    <dgm:cxn modelId="{2BD7C21D-D7A0-494F-9D99-ABDC9A64AB1D}" type="presOf" srcId="{0EF00866-8D98-4079-BA72-1C7645E45BA6}" destId="{038AC2C6-75AA-433C-BF70-7CF5CCB69053}" srcOrd="0" destOrd="0" presId="urn:microsoft.com/office/officeart/2005/8/layout/vList2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535A51F2-FFCF-42C4-9C82-35491BCDD79B}" type="presOf" srcId="{01B83FE0-DD35-4337-9C6C-819A5F48758A}" destId="{7B38377D-3922-42DF-8369-39ECD7F427D8}" srcOrd="0" destOrd="0" presId="urn:microsoft.com/office/officeart/2005/8/layout/vList2"/>
    <dgm:cxn modelId="{BA2EBB75-340F-4110-AEAF-60103B66FE69}" type="presOf" srcId="{F2C7EF54-6CDE-4690-A08C-9C107569EA13}" destId="{EE10E463-673C-4E89-BB71-83D8C5ADF0CF}" srcOrd="0" destOrd="0" presId="urn:microsoft.com/office/officeart/2005/8/layout/vList2"/>
    <dgm:cxn modelId="{069142C3-1D2E-487B-85F4-4B9F90ED1AB5}" type="presOf" srcId="{84C39AFC-00BE-4A13-844D-E85E9536B52A}" destId="{2F5F753C-D837-441B-806E-EFA06E33125E}" srcOrd="0" destOrd="0" presId="urn:microsoft.com/office/officeart/2005/8/layout/vList2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C7AB5D17-AA2A-439F-A2A6-93E25A660FB2}" type="presParOf" srcId="{2F5F753C-D837-441B-806E-EFA06E33125E}" destId="{7B38377D-3922-42DF-8369-39ECD7F427D8}" srcOrd="0" destOrd="0" presId="urn:microsoft.com/office/officeart/2005/8/layout/vList2"/>
    <dgm:cxn modelId="{7ADE2516-F7A0-425B-A703-1AA7ADA44B73}" type="presParOf" srcId="{2F5F753C-D837-441B-806E-EFA06E33125E}" destId="{5975203B-A179-4D94-9709-33767BE5F7B0}" srcOrd="1" destOrd="0" presId="urn:microsoft.com/office/officeart/2005/8/layout/vList2"/>
    <dgm:cxn modelId="{EA395B05-E11F-4CE8-BF7A-D119552E8C36}" type="presParOf" srcId="{2F5F753C-D837-441B-806E-EFA06E33125E}" destId="{4CA5769E-245D-458D-AF83-50B01101D3D7}" srcOrd="2" destOrd="0" presId="urn:microsoft.com/office/officeart/2005/8/layout/vList2"/>
    <dgm:cxn modelId="{D6202CAA-90FA-45C6-894E-13D51286A3FD}" type="presParOf" srcId="{2F5F753C-D837-441B-806E-EFA06E33125E}" destId="{72D0719A-1E78-4DEB-85BB-7E250BDCD67C}" srcOrd="3" destOrd="0" presId="urn:microsoft.com/office/officeart/2005/8/layout/vList2"/>
    <dgm:cxn modelId="{847B8CB5-C665-44FB-9671-6BC2E2F7598C}" type="presParOf" srcId="{2F5F753C-D837-441B-806E-EFA06E33125E}" destId="{EE10E463-673C-4E89-BB71-83D8C5ADF0CF}" srcOrd="4" destOrd="0" presId="urn:microsoft.com/office/officeart/2005/8/layout/vList2"/>
    <dgm:cxn modelId="{67EC07F1-A202-496C-BAF5-5ED162D38E1E}" type="presParOf" srcId="{2F5F753C-D837-441B-806E-EFA06E33125E}" destId="{7A68A2A0-E81C-4D37-BC1E-2A9571ED0067}" srcOrd="5" destOrd="0" presId="urn:microsoft.com/office/officeart/2005/8/layout/vList2"/>
    <dgm:cxn modelId="{FD35A686-3389-4B8E-BEDE-0BEA548CF399}" type="presParOf" srcId="{2F5F753C-D837-441B-806E-EFA06E33125E}" destId="{038AC2C6-75AA-433C-BF70-7CF5CCB69053}" srcOrd="6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rgbClr val="008000"/>
        </a:solidFill>
      </dgm:spPr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NeighborX="1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NeighborY="59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 custLinFactY="-14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42685E41-6818-475E-9A97-874D23CDD397}" type="presOf" srcId="{B94BB278-ACB6-4C6F-AFA6-87887BA9920F}" destId="{24BBC588-691C-4FB5-9946-E60280BA0B83}" srcOrd="0" destOrd="0" presId="urn:microsoft.com/office/officeart/2005/8/layout/vList2"/>
    <dgm:cxn modelId="{FB81A652-93C2-4477-8D5C-5A079989771B}" type="presOf" srcId="{C57D10BB-7BAF-403B-BD06-0F7C801F45E7}" destId="{2156BDA4-D755-45A3-B6E1-03E345C4825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5E77003A-E7EE-452D-BA40-F1C2856D97D2}" type="presOf" srcId="{A0DCEB34-3928-424E-A646-90F726E81B58}" destId="{E532612F-4BF5-42C8-A1A6-9763C43D7424}" srcOrd="0" destOrd="0" presId="urn:microsoft.com/office/officeart/2005/8/layout/vList2"/>
    <dgm:cxn modelId="{863EDBD9-E11C-47FB-8889-D48690719925}" type="presOf" srcId="{FD74041C-3F25-4737-B517-64D510520762}" destId="{218BCDC9-20AF-4AE9-8FCA-730660FAD8A2}" srcOrd="0" destOrd="0" presId="urn:microsoft.com/office/officeart/2005/8/layout/vList2"/>
    <dgm:cxn modelId="{5F2F6836-0DC2-4889-B674-3F2F10B234BC}" type="presOf" srcId="{0A524688-D690-4736-AE79-5B3BDB16A741}" destId="{5BE26614-D759-4B62-A9CA-271E045E508C}" srcOrd="0" destOrd="0" presId="urn:microsoft.com/office/officeart/2005/8/layout/vList2"/>
    <dgm:cxn modelId="{CBEFAC0E-EAA5-4A9E-B71A-B8AFDABA8024}" type="presOf" srcId="{C664F7AB-B0C8-46CC-BE6B-433D57FB7F70}" destId="{95DC783B-C501-4F68-93B9-77BEFB52B810}" srcOrd="0" destOrd="0" presId="urn:microsoft.com/office/officeart/2005/8/layout/vList2"/>
    <dgm:cxn modelId="{60E85032-39EA-4259-B938-10ACCDE933FF}" type="presParOf" srcId="{2156BDA4-D755-45A3-B6E1-03E345C48250}" destId="{95DC783B-C501-4F68-93B9-77BEFB52B810}" srcOrd="0" destOrd="0" presId="urn:microsoft.com/office/officeart/2005/8/layout/vList2"/>
    <dgm:cxn modelId="{7CB9BAF4-B9A8-4641-89B1-33759CBB3178}" type="presParOf" srcId="{2156BDA4-D755-45A3-B6E1-03E345C48250}" destId="{58CEC039-93C0-4D8A-A208-6EE4FDFBBEC1}" srcOrd="1" destOrd="0" presId="urn:microsoft.com/office/officeart/2005/8/layout/vList2"/>
    <dgm:cxn modelId="{90DE5D09-38DC-4663-ABF4-03FE8C2D30D3}" type="presParOf" srcId="{2156BDA4-D755-45A3-B6E1-03E345C48250}" destId="{5BE26614-D759-4B62-A9CA-271E045E508C}" srcOrd="2" destOrd="0" presId="urn:microsoft.com/office/officeart/2005/8/layout/vList2"/>
    <dgm:cxn modelId="{1063DAAE-96A4-42EA-A311-6A8C9FA9118C}" type="presParOf" srcId="{2156BDA4-D755-45A3-B6E1-03E345C48250}" destId="{F97DC21F-B614-480D-96FB-21E627ACF4B2}" srcOrd="3" destOrd="0" presId="urn:microsoft.com/office/officeart/2005/8/layout/vList2"/>
    <dgm:cxn modelId="{C3BE3612-AA42-456F-ACA6-E40439BB7938}" type="presParOf" srcId="{2156BDA4-D755-45A3-B6E1-03E345C48250}" destId="{24BBC588-691C-4FB5-9946-E60280BA0B83}" srcOrd="4" destOrd="0" presId="urn:microsoft.com/office/officeart/2005/8/layout/vList2"/>
    <dgm:cxn modelId="{9B68A7E1-0A2C-4EF7-8DD9-9EF9C6B179AB}" type="presParOf" srcId="{2156BDA4-D755-45A3-B6E1-03E345C48250}" destId="{1B65FD29-C11C-46BD-A089-85BE9BB588BC}" srcOrd="5" destOrd="0" presId="urn:microsoft.com/office/officeart/2005/8/layout/vList2"/>
    <dgm:cxn modelId="{96112909-EDA0-44C0-BCB4-0AE2B6AE7A3E}" type="presParOf" srcId="{2156BDA4-D755-45A3-B6E1-03E345C48250}" destId="{218BCDC9-20AF-4AE9-8FCA-730660FAD8A2}" srcOrd="6" destOrd="0" presId="urn:microsoft.com/office/officeart/2005/8/layout/vList2"/>
    <dgm:cxn modelId="{3A63359D-8881-462A-AD96-F9FAA3C98B5C}" type="presParOf" srcId="{2156BDA4-D755-45A3-B6E1-03E345C48250}" destId="{8B9ECDC0-5D98-4984-9569-AE8DFC925189}" srcOrd="7" destOrd="0" presId="urn:microsoft.com/office/officeart/2005/8/layout/vList2"/>
    <dgm:cxn modelId="{26B8FDD3-EB72-4D05-BAEF-1EE8AAA6AADA}" type="presParOf" srcId="{2156BDA4-D755-45A3-B6E1-03E345C48250}" destId="{E532612F-4BF5-42C8-A1A6-9763C43D742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6B6B4D-94F7-46EF-A0A8-4A1F789BE16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Дополнительный раздел (краткая презентация)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F5289E3-648B-4E08-84DB-23F1BC433677}" type="parTrans" cxnId="{ABA93089-C881-45FF-BA29-810CD279387D}">
      <dgm:prSet/>
      <dgm:spPr/>
      <dgm:t>
        <a:bodyPr/>
        <a:lstStyle/>
        <a:p>
          <a:endParaRPr lang="ru-RU"/>
        </a:p>
      </dgm:t>
    </dgm:pt>
    <dgm:pt modelId="{A81BC3A5-57AB-41E1-8FB8-4583E9EFA631}" type="sibTrans" cxnId="{ABA93089-C881-45FF-BA29-810CD279387D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4" custLinFactNeighborX="-34592" custLinFactNeighborY="28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4" custLinFactNeighborX="-34592" custLinFactNeighborY="19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4" custLinFactNeighborX="-39234" custLinFactNeighborY="11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73B9-CD67-484F-982B-CA3F42AE3AA7}" type="pres">
      <dgm:prSet presAssocID="{B20C516C-DE27-4FF6-9212-B24F8C89C6A6}" presName="spaceBetweenRectangles" presStyleCnt="0"/>
      <dgm:spPr/>
    </dgm:pt>
    <dgm:pt modelId="{72D26644-531E-4BB5-A31E-66D875073145}" type="pres">
      <dgm:prSet presAssocID="{056B6B4D-94F7-46EF-A0A8-4A1F789BE163}" presName="parentLin" presStyleCnt="0"/>
      <dgm:spPr/>
    </dgm:pt>
    <dgm:pt modelId="{227D94D7-990B-4AF1-82F4-B0BF0A744797}" type="pres">
      <dgm:prSet presAssocID="{056B6B4D-94F7-46EF-A0A8-4A1F789BE163}" presName="parentLeftMargin" presStyleLbl="node1" presStyleIdx="2" presStyleCnt="4" custLinFactNeighborX="-39234" custLinFactNeighborY="-47226"/>
      <dgm:spPr/>
      <dgm:t>
        <a:bodyPr/>
        <a:lstStyle/>
        <a:p>
          <a:endParaRPr lang="ru-RU"/>
        </a:p>
      </dgm:t>
    </dgm:pt>
    <dgm:pt modelId="{20E2207D-8432-424A-B14D-F0AD263498D5}" type="pres">
      <dgm:prSet presAssocID="{056B6B4D-94F7-46EF-A0A8-4A1F789BE163}" presName="parentText" presStyleLbl="node1" presStyleIdx="3" presStyleCnt="4" custLinFactNeighborX="-34592" custLinFactNeighborY="12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A8F8-89DF-4D68-B7F6-4607C8A762C6}" type="pres">
      <dgm:prSet presAssocID="{056B6B4D-94F7-46EF-A0A8-4A1F789BE163}" presName="negativeSpace" presStyleCnt="0"/>
      <dgm:spPr/>
    </dgm:pt>
    <dgm:pt modelId="{A181AD0A-8C12-4018-B0BF-D37A5EAB77C5}" type="pres">
      <dgm:prSet presAssocID="{056B6B4D-94F7-46EF-A0A8-4A1F789BE1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6BDA532-2C59-41B1-8F4B-6ACCE5FF8745}" type="presOf" srcId="{056B6B4D-94F7-46EF-A0A8-4A1F789BE163}" destId="{20E2207D-8432-424A-B14D-F0AD263498D5}" srcOrd="1" destOrd="0" presId="urn:microsoft.com/office/officeart/2005/8/layout/list1"/>
    <dgm:cxn modelId="{ABE14D78-65BB-482D-AC68-EFD4E18A823C}" type="presOf" srcId="{9671E012-2DCB-4637-B0B0-1A0787653E75}" destId="{11E1E758-A277-49D9-B887-D34E4173601F}" srcOrd="1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FEAEADBB-E470-43A8-945E-868D8AB7FFD6}" type="presOf" srcId="{B320A83A-0842-4E90-9B15-706C6E8D2613}" destId="{BEAE3B9B-FC39-45D7-88AC-1EF34A72587E}" srcOrd="0" destOrd="0" presId="urn:microsoft.com/office/officeart/2005/8/layout/list1"/>
    <dgm:cxn modelId="{3711B536-331C-4CD5-8C0C-804A39E95503}" type="presOf" srcId="{514E99AB-74DC-4F44-8A7C-F054AB0EA558}" destId="{B7DF66E3-CB0E-411F-BA20-7F38432772AE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3CD93DA0-2AC5-45CF-84C1-28489AF0DF75}" type="presOf" srcId="{514E99AB-74DC-4F44-8A7C-F054AB0EA558}" destId="{967E199D-D227-4FD5-828B-C6B47CA3797B}" srcOrd="1" destOrd="0" presId="urn:microsoft.com/office/officeart/2005/8/layout/list1"/>
    <dgm:cxn modelId="{344D076D-872F-437D-9ED4-634E5BEDA62B}" type="presOf" srcId="{6E529879-A33A-452F-BD37-593DE1ED699F}" destId="{B4F93557-2C89-467D-B888-84557F1F169D}" srcOrd="0" destOrd="0" presId="urn:microsoft.com/office/officeart/2005/8/layout/list1"/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DC71C67A-CCD5-4762-8A1C-21325B9D4922}" type="presOf" srcId="{9671E012-2DCB-4637-B0B0-1A0787653E75}" destId="{6BBFF5CE-D379-4190-AC6C-104A6E94DD68}" srcOrd="0" destOrd="0" presId="urn:microsoft.com/office/officeart/2005/8/layout/list1"/>
    <dgm:cxn modelId="{1BA23225-D3A2-4166-A761-D0E720BADD22}" type="presOf" srcId="{056B6B4D-94F7-46EF-A0A8-4A1F789BE163}" destId="{227D94D7-990B-4AF1-82F4-B0BF0A744797}" srcOrd="0" destOrd="0" presId="urn:microsoft.com/office/officeart/2005/8/layout/list1"/>
    <dgm:cxn modelId="{E1F9249E-5562-42B3-A89D-57DBD21A1EF1}" type="presOf" srcId="{B320A83A-0842-4E90-9B15-706C6E8D2613}" destId="{35581F5D-3A7F-49A4-BE90-691626527ED2}" srcOrd="1" destOrd="0" presId="urn:microsoft.com/office/officeart/2005/8/layout/list1"/>
    <dgm:cxn modelId="{ABA93089-C881-45FF-BA29-810CD279387D}" srcId="{6E529879-A33A-452F-BD37-593DE1ED699F}" destId="{056B6B4D-94F7-46EF-A0A8-4A1F789BE163}" srcOrd="3" destOrd="0" parTransId="{2F5289E3-648B-4E08-84DB-23F1BC433677}" sibTransId="{A81BC3A5-57AB-41E1-8FB8-4583E9EFA631}"/>
    <dgm:cxn modelId="{6F3A9D09-18D1-49F1-B8E6-F36C77FBB337}" type="presParOf" srcId="{B4F93557-2C89-467D-B888-84557F1F169D}" destId="{8A1022BA-4976-4CF1-831A-55BA8DB6E0D2}" srcOrd="0" destOrd="0" presId="urn:microsoft.com/office/officeart/2005/8/layout/list1"/>
    <dgm:cxn modelId="{E82D3BC7-DB31-461D-B7D9-286F49A6E387}" type="presParOf" srcId="{8A1022BA-4976-4CF1-831A-55BA8DB6E0D2}" destId="{BEAE3B9B-FC39-45D7-88AC-1EF34A72587E}" srcOrd="0" destOrd="0" presId="urn:microsoft.com/office/officeart/2005/8/layout/list1"/>
    <dgm:cxn modelId="{240AEF7B-7216-4F22-A2FF-81EFB3D11E59}" type="presParOf" srcId="{8A1022BA-4976-4CF1-831A-55BA8DB6E0D2}" destId="{35581F5D-3A7F-49A4-BE90-691626527ED2}" srcOrd="1" destOrd="0" presId="urn:microsoft.com/office/officeart/2005/8/layout/list1"/>
    <dgm:cxn modelId="{C71C040E-9CC4-4D0B-BE30-E3C48CE898D7}" type="presParOf" srcId="{B4F93557-2C89-467D-B888-84557F1F169D}" destId="{A6F888F7-2B28-496D-A915-9FFD252922C5}" srcOrd="1" destOrd="0" presId="urn:microsoft.com/office/officeart/2005/8/layout/list1"/>
    <dgm:cxn modelId="{BF97C483-F182-4D20-852A-CB2A506E84F3}" type="presParOf" srcId="{B4F93557-2C89-467D-B888-84557F1F169D}" destId="{76D800E8-F55D-4306-B57C-6DF74DCC36FC}" srcOrd="2" destOrd="0" presId="urn:microsoft.com/office/officeart/2005/8/layout/list1"/>
    <dgm:cxn modelId="{D57C6E4A-F1A6-45AF-905F-8F1CCED3C858}" type="presParOf" srcId="{B4F93557-2C89-467D-B888-84557F1F169D}" destId="{9CAE013A-E765-4E34-8024-9E55ECBA9F1A}" srcOrd="3" destOrd="0" presId="urn:microsoft.com/office/officeart/2005/8/layout/list1"/>
    <dgm:cxn modelId="{503E36D0-8E74-417E-B5FC-E0CB85903AF5}" type="presParOf" srcId="{B4F93557-2C89-467D-B888-84557F1F169D}" destId="{65A992BE-B548-4EC8-9E0C-6DE300E618D2}" srcOrd="4" destOrd="0" presId="urn:microsoft.com/office/officeart/2005/8/layout/list1"/>
    <dgm:cxn modelId="{F97BB383-7F2D-4E01-8F0C-7CB4877DA7B1}" type="presParOf" srcId="{65A992BE-B548-4EC8-9E0C-6DE300E618D2}" destId="{6BBFF5CE-D379-4190-AC6C-104A6E94DD68}" srcOrd="0" destOrd="0" presId="urn:microsoft.com/office/officeart/2005/8/layout/list1"/>
    <dgm:cxn modelId="{AE63D631-4377-429B-9456-5D4F7E48E55F}" type="presParOf" srcId="{65A992BE-B548-4EC8-9E0C-6DE300E618D2}" destId="{11E1E758-A277-49D9-B887-D34E4173601F}" srcOrd="1" destOrd="0" presId="urn:microsoft.com/office/officeart/2005/8/layout/list1"/>
    <dgm:cxn modelId="{FE0C6CC2-F65E-454A-B2C1-9F781D9B7415}" type="presParOf" srcId="{B4F93557-2C89-467D-B888-84557F1F169D}" destId="{32847796-D50F-4B27-ADCA-BBC55F9E7FAE}" srcOrd="5" destOrd="0" presId="urn:microsoft.com/office/officeart/2005/8/layout/list1"/>
    <dgm:cxn modelId="{A2252D84-B4C6-468A-A9E3-B072108F974B}" type="presParOf" srcId="{B4F93557-2C89-467D-B888-84557F1F169D}" destId="{F66CFA3F-A7D0-4835-9A4D-059FBC3DFCA8}" srcOrd="6" destOrd="0" presId="urn:microsoft.com/office/officeart/2005/8/layout/list1"/>
    <dgm:cxn modelId="{C68A3B1B-22DD-4B61-A757-7DB0607480D2}" type="presParOf" srcId="{B4F93557-2C89-467D-B888-84557F1F169D}" destId="{9B9D740B-9521-4D5D-9631-563215031380}" srcOrd="7" destOrd="0" presId="urn:microsoft.com/office/officeart/2005/8/layout/list1"/>
    <dgm:cxn modelId="{CB591132-B603-4353-90E9-B6115945F505}" type="presParOf" srcId="{B4F93557-2C89-467D-B888-84557F1F169D}" destId="{7416D1BC-1820-488E-A9BB-9B58AFE8D7A3}" srcOrd="8" destOrd="0" presId="urn:microsoft.com/office/officeart/2005/8/layout/list1"/>
    <dgm:cxn modelId="{F841F0E3-CFA4-40D0-B8B8-63CD7F55A3D4}" type="presParOf" srcId="{7416D1BC-1820-488E-A9BB-9B58AFE8D7A3}" destId="{B7DF66E3-CB0E-411F-BA20-7F38432772AE}" srcOrd="0" destOrd="0" presId="urn:microsoft.com/office/officeart/2005/8/layout/list1"/>
    <dgm:cxn modelId="{B8B9667A-7488-44DF-BAEE-00D429D846F8}" type="presParOf" srcId="{7416D1BC-1820-488E-A9BB-9B58AFE8D7A3}" destId="{967E199D-D227-4FD5-828B-C6B47CA3797B}" srcOrd="1" destOrd="0" presId="urn:microsoft.com/office/officeart/2005/8/layout/list1"/>
    <dgm:cxn modelId="{6F8060F6-57AB-4B8F-A309-8C04F898C31C}" type="presParOf" srcId="{B4F93557-2C89-467D-B888-84557F1F169D}" destId="{D2294607-8195-48E1-A123-08DDA1AACF12}" srcOrd="9" destOrd="0" presId="urn:microsoft.com/office/officeart/2005/8/layout/list1"/>
    <dgm:cxn modelId="{567FB456-0D09-47E6-A51E-C932CBCFAC1B}" type="presParOf" srcId="{B4F93557-2C89-467D-B888-84557F1F169D}" destId="{FF1129C6-5D03-4966-AA66-C4C1895ECD56}" srcOrd="10" destOrd="0" presId="urn:microsoft.com/office/officeart/2005/8/layout/list1"/>
    <dgm:cxn modelId="{84497011-CEA6-4FB5-8CF9-8ACB234CA63F}" type="presParOf" srcId="{B4F93557-2C89-467D-B888-84557F1F169D}" destId="{F2AD73B9-CD67-484F-982B-CA3F42AE3AA7}" srcOrd="11" destOrd="0" presId="urn:microsoft.com/office/officeart/2005/8/layout/list1"/>
    <dgm:cxn modelId="{3F34021B-1828-4D85-9C46-5B26950B2DE4}" type="presParOf" srcId="{B4F93557-2C89-467D-B888-84557F1F169D}" destId="{72D26644-531E-4BB5-A31E-66D875073145}" srcOrd="12" destOrd="0" presId="urn:microsoft.com/office/officeart/2005/8/layout/list1"/>
    <dgm:cxn modelId="{EC0220E7-ABD5-4428-BC4F-FF157809A417}" type="presParOf" srcId="{72D26644-531E-4BB5-A31E-66D875073145}" destId="{227D94D7-990B-4AF1-82F4-B0BF0A744797}" srcOrd="0" destOrd="0" presId="urn:microsoft.com/office/officeart/2005/8/layout/list1"/>
    <dgm:cxn modelId="{714E79D2-3380-4D35-A3FD-207C999C06C9}" type="presParOf" srcId="{72D26644-531E-4BB5-A31E-66D875073145}" destId="{20E2207D-8432-424A-B14D-F0AD263498D5}" srcOrd="1" destOrd="0" presId="urn:microsoft.com/office/officeart/2005/8/layout/list1"/>
    <dgm:cxn modelId="{D9C7719A-493E-4656-9A81-29FA85263F51}" type="presParOf" srcId="{B4F93557-2C89-467D-B888-84557F1F169D}" destId="{17AEA8F8-89DF-4D68-B7F6-4607C8A762C6}" srcOrd="13" destOrd="0" presId="urn:microsoft.com/office/officeart/2005/8/layout/list1"/>
    <dgm:cxn modelId="{E6F466DB-1084-4D61-9626-867A90A9B7BC}" type="presParOf" srcId="{B4F93557-2C89-467D-B888-84557F1F169D}" destId="{A181AD0A-8C12-4018-B0BF-D37A5EAB77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5F7D088-ED06-49AC-A4E0-00504418970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dirty="0" smtClean="0">
              <a:latin typeface="Arial" pitchFamily="34" charset="0"/>
              <a:cs typeface="Arial" pitchFamily="34" charset="0"/>
            </a:rPr>
            <a:t>освоения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28B7112-37EF-4495-A351-D124FEE9FF0F}" type="parTrans" cxnId="{E86880E6-FE5F-4A14-8DFB-C58FC8E531A7}">
      <dgm:prSet/>
      <dgm:spPr/>
      <dgm:t>
        <a:bodyPr/>
        <a:lstStyle/>
        <a:p>
          <a:endParaRPr lang="ru-RU"/>
        </a:p>
      </dgm:t>
    </dgm:pt>
    <dgm:pt modelId="{D34FE9E7-8DE8-49A1-BB77-0B3250BFEFE5}" type="sibTrans" cxnId="{E86880E6-FE5F-4A14-8DFB-C58FC8E531A7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Y="102905" custLinFactNeighborX="5338" custLinFactNeighborY="-3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ScaleY="103264" custLinFactNeighborY="-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950B0-2A71-4965-A6D0-81321571C5DA}" type="presOf" srcId="{6E529879-A33A-452F-BD37-593DE1ED699F}" destId="{B4F93557-2C89-467D-B888-84557F1F169D}" srcOrd="0" destOrd="0" presId="urn:microsoft.com/office/officeart/2005/8/layout/list1"/>
    <dgm:cxn modelId="{15BEA7C1-7DCA-430E-98C7-5BCCEEC3877F}" type="presOf" srcId="{B320A83A-0842-4E90-9B15-706C6E8D2613}" destId="{35581F5D-3A7F-49A4-BE90-691626527ED2}" srcOrd="1" destOrd="0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F93F4BF8-5475-430B-B9DA-9B1DDAB8AF5C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E86880E6-FE5F-4A14-8DFB-C58FC8E531A7}" srcId="{B320A83A-0842-4E90-9B15-706C6E8D2613}" destId="{65F7D088-ED06-49AC-A4E0-005044189703}" srcOrd="1" destOrd="0" parTransId="{528B7112-37EF-4495-A351-D124FEE9FF0F}" sibTransId="{D34FE9E7-8DE8-49A1-BB77-0B3250BFEFE5}"/>
    <dgm:cxn modelId="{994570B1-A17C-43A8-94F0-7034C88E6D68}" type="presOf" srcId="{B320A83A-0842-4E90-9B15-706C6E8D2613}" destId="{BEAE3B9B-FC39-45D7-88AC-1EF34A72587E}" srcOrd="0" destOrd="0" presId="urn:microsoft.com/office/officeart/2005/8/layout/list1"/>
    <dgm:cxn modelId="{C566954D-3B47-40F1-8EE6-90546497A234}" type="presOf" srcId="{65F7D088-ED06-49AC-A4E0-005044189703}" destId="{76D800E8-F55D-4306-B57C-6DF74DCC36FC}" srcOrd="0" destOrd="1" presId="urn:microsoft.com/office/officeart/2005/8/layout/list1"/>
    <dgm:cxn modelId="{D5CF7834-98E9-4720-BF00-CB95676A5F84}" type="presParOf" srcId="{B4F93557-2C89-467D-B888-84557F1F169D}" destId="{8A1022BA-4976-4CF1-831A-55BA8DB6E0D2}" srcOrd="0" destOrd="0" presId="urn:microsoft.com/office/officeart/2005/8/layout/list1"/>
    <dgm:cxn modelId="{B059E902-B057-4FB7-A4DE-ACD52865D70D}" type="presParOf" srcId="{8A1022BA-4976-4CF1-831A-55BA8DB6E0D2}" destId="{BEAE3B9B-FC39-45D7-88AC-1EF34A72587E}" srcOrd="0" destOrd="0" presId="urn:microsoft.com/office/officeart/2005/8/layout/list1"/>
    <dgm:cxn modelId="{1A09CEF3-5CD6-4D4F-AA0F-2AE90B14A6D0}" type="presParOf" srcId="{8A1022BA-4976-4CF1-831A-55BA8DB6E0D2}" destId="{35581F5D-3A7F-49A4-BE90-691626527ED2}" srcOrd="1" destOrd="0" presId="urn:microsoft.com/office/officeart/2005/8/layout/list1"/>
    <dgm:cxn modelId="{E293219D-0C5E-4680-836E-F4623E6C38B6}" type="presParOf" srcId="{B4F93557-2C89-467D-B888-84557F1F169D}" destId="{A6F888F7-2B28-496D-A915-9FFD252922C5}" srcOrd="1" destOrd="0" presId="urn:microsoft.com/office/officeart/2005/8/layout/list1"/>
    <dgm:cxn modelId="{CF4B737C-36AE-4E70-B152-CF7F84279193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Содержательный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примерных ООП и методических пособий, обеспечивающих реализацию данных программ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2BEC5FA7-491F-40D7-A91E-E2BB1F039418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</dgm:t>
    </dgm:pt>
    <dgm:pt modelId="{C6516A41-2D8C-4348-8B58-1ADD1F17A181}" type="parTrans" cxnId="{A93E7909-F860-4E4B-AE7D-D75C3D6348A5}">
      <dgm:prSet/>
      <dgm:spPr/>
      <dgm:t>
        <a:bodyPr/>
        <a:lstStyle/>
        <a:p>
          <a:endParaRPr lang="ru-RU"/>
        </a:p>
      </dgm:t>
    </dgm:pt>
    <dgm:pt modelId="{F4EB334C-78E8-4FFE-8BF7-548C813B7180}" type="sibTrans" cxnId="{A93E7909-F860-4E4B-AE7D-D75C3D6348A5}">
      <dgm:prSet/>
      <dgm:spPr/>
      <dgm:t>
        <a:bodyPr/>
        <a:lstStyle/>
        <a:p>
          <a:endParaRPr lang="ru-RU"/>
        </a:p>
      </dgm:t>
    </dgm:pt>
    <dgm:pt modelId="{3582847D-FC3D-4631-9D1E-4511D067A827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865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LinFactNeighborX="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7B17B-8344-45ED-B891-E752E1FCDBB0}" type="presOf" srcId="{27F65BF6-2A31-4CAF-8BAE-488CA0CF1CE1}" destId="{76D800E8-F55D-4306-B57C-6DF74DCC36FC}" srcOrd="0" destOrd="4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4CDADE0F-CFF7-4590-8D19-ED219B1DE78C}" type="presOf" srcId="{B320A83A-0842-4E90-9B15-706C6E8D2613}" destId="{35581F5D-3A7F-49A4-BE90-691626527ED2}" srcOrd="1" destOrd="0" presId="urn:microsoft.com/office/officeart/2005/8/layout/list1"/>
    <dgm:cxn modelId="{ADBDD380-CA28-4733-8460-A1CB2B636D14}" type="presOf" srcId="{44861A42-1614-40FB-9D15-FA22B1861974}" destId="{76D800E8-F55D-4306-B57C-6DF74DCC36FC}" srcOrd="0" destOrd="1" presId="urn:microsoft.com/office/officeart/2005/8/layout/list1"/>
    <dgm:cxn modelId="{BB55BA8C-0B98-4641-A701-796169A588B0}" srcId="{B320A83A-0842-4E90-9B15-706C6E8D2613}" destId="{83AAE482-765F-4D91-B62C-33E3D9476738}" srcOrd="6" destOrd="0" parTransId="{B3AD0793-4F50-418B-BF90-948015EF8940}" sibTransId="{2E34456A-6A8B-4BA3-A3CA-1D3D6C6B2239}"/>
    <dgm:cxn modelId="{67111D70-1E32-4FEA-A855-B0995175C1F9}" type="presOf" srcId="{6E529879-A33A-452F-BD37-593DE1ED699F}" destId="{B4F93557-2C89-467D-B888-84557F1F169D}" srcOrd="0" destOrd="0" presId="urn:microsoft.com/office/officeart/2005/8/layout/list1"/>
    <dgm:cxn modelId="{7EB120CD-95E3-4E31-8178-C09C3E69C35A}" srcId="{B320A83A-0842-4E90-9B15-706C6E8D2613}" destId="{3582847D-FC3D-4631-9D1E-4511D067A827}" srcOrd="3" destOrd="0" parTransId="{435D8E5D-FD78-4319-9966-4B5780A7937D}" sibTransId="{EEEDA9D3-80B7-4C8C-851C-B18E0440CFEB}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3D20D5C2-3A97-4055-9432-0C6D252039CA}" srcId="{B320A83A-0842-4E90-9B15-706C6E8D2613}" destId="{C85E45AC-82A7-4E7C-9B2E-0BE37DD644FE}" srcOrd="5" destOrd="0" parTransId="{2FE16C30-9F94-4ED8-B883-11D450D3A437}" sibTransId="{064B5332-881C-4F3C-AB23-E5BF45A657B2}"/>
    <dgm:cxn modelId="{4E4BF944-DFD8-43FA-8DB7-18AF363E7B8D}" type="presOf" srcId="{B320A83A-0842-4E90-9B15-706C6E8D2613}" destId="{BEAE3B9B-FC39-45D7-88AC-1EF34A72587E}" srcOrd="0" destOrd="0" presId="urn:microsoft.com/office/officeart/2005/8/layout/list1"/>
    <dgm:cxn modelId="{E94EBB17-8444-4E58-AE85-A1A36D229E06}" type="presOf" srcId="{2BEC5FA7-491F-40D7-A91E-E2BB1F039418}" destId="{76D800E8-F55D-4306-B57C-6DF74DCC36FC}" srcOrd="0" destOrd="2" presId="urn:microsoft.com/office/officeart/2005/8/layout/list1"/>
    <dgm:cxn modelId="{E6AC5433-72E9-450F-A298-428B086AD629}" type="presOf" srcId="{83AAE482-765F-4D91-B62C-33E3D9476738}" destId="{76D800E8-F55D-4306-B57C-6DF74DCC36FC}" srcOrd="0" destOrd="6" presId="urn:microsoft.com/office/officeart/2005/8/layout/list1"/>
    <dgm:cxn modelId="{F9E65040-EC63-4177-9285-434DEB15CE02}" srcId="{B320A83A-0842-4E90-9B15-706C6E8D2613}" destId="{27F65BF6-2A31-4CAF-8BAE-488CA0CF1CE1}" srcOrd="4" destOrd="0" parTransId="{760D18ED-DC9A-47B8-A2F4-F660DDAFE3E4}" sibTransId="{1C606AD5-D2E1-497D-96A4-399D6CDBA249}"/>
    <dgm:cxn modelId="{8F74DF4B-585F-41AD-929D-055A728D4236}" type="presOf" srcId="{3582847D-FC3D-4631-9D1E-4511D067A827}" destId="{76D800E8-F55D-4306-B57C-6DF74DCC36FC}" srcOrd="0" destOrd="3" presId="urn:microsoft.com/office/officeart/2005/8/layout/list1"/>
    <dgm:cxn modelId="{9F4FB85F-E828-46F0-A6C3-1571A4ADD2DC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C77160F1-6505-4270-8CCC-C0903A0C51C2}" type="presOf" srcId="{C85E45AC-82A7-4E7C-9B2E-0BE37DD644FE}" destId="{76D800E8-F55D-4306-B57C-6DF74DCC36FC}" srcOrd="0" destOrd="5" presId="urn:microsoft.com/office/officeart/2005/8/layout/list1"/>
    <dgm:cxn modelId="{A93E7909-F860-4E4B-AE7D-D75C3D6348A5}" srcId="{B320A83A-0842-4E90-9B15-706C6E8D2613}" destId="{2BEC5FA7-491F-40D7-A91E-E2BB1F039418}" srcOrd="2" destOrd="0" parTransId="{C6516A41-2D8C-4348-8B58-1ADD1F17A181}" sibTransId="{F4EB334C-78E8-4FFE-8BF7-548C813B7180}"/>
    <dgm:cxn modelId="{29E8C4D2-6D93-4799-B089-C443464DBCD3}" type="presParOf" srcId="{B4F93557-2C89-467D-B888-84557F1F169D}" destId="{8A1022BA-4976-4CF1-831A-55BA8DB6E0D2}" srcOrd="0" destOrd="0" presId="urn:microsoft.com/office/officeart/2005/8/layout/list1"/>
    <dgm:cxn modelId="{399B9217-EB2E-4091-819D-442ECF4F259C}" type="presParOf" srcId="{8A1022BA-4976-4CF1-831A-55BA8DB6E0D2}" destId="{BEAE3B9B-FC39-45D7-88AC-1EF34A72587E}" srcOrd="0" destOrd="0" presId="urn:microsoft.com/office/officeart/2005/8/layout/list1"/>
    <dgm:cxn modelId="{5AA89B02-E56C-46F3-9826-7F42D23A0C2F}" type="presParOf" srcId="{8A1022BA-4976-4CF1-831A-55BA8DB6E0D2}" destId="{35581F5D-3A7F-49A4-BE90-691626527ED2}" srcOrd="1" destOrd="0" presId="urn:microsoft.com/office/officeart/2005/8/layout/list1"/>
    <dgm:cxn modelId="{FDB2D862-11F4-4AFD-896A-8FC7C5840D4E}" type="presParOf" srcId="{B4F93557-2C89-467D-B888-84557F1F169D}" destId="{A6F888F7-2B28-496D-A915-9FFD252922C5}" srcOrd="1" destOrd="0" presId="urn:microsoft.com/office/officeart/2005/8/layout/list1"/>
    <dgm:cxn modelId="{1CE5D222-3382-409B-8E24-5124B7C8A02D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rgbClr val="336699"/>
        </a:solidFill>
      </dgm:spPr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Y="-28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Y="-11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 custLinFactY="-306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 custLinFactY="-391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 custLinFactY="-583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65D96620-9304-4537-99A6-5CDEB2F1CD87}" type="presOf" srcId="{B94BB278-ACB6-4C6F-AFA6-87887BA9920F}" destId="{24BBC588-691C-4FB5-9946-E60280BA0B83}" srcOrd="0" destOrd="0" presId="urn:microsoft.com/office/officeart/2005/8/layout/vList2"/>
    <dgm:cxn modelId="{D7DB0C0C-E454-4045-81B0-1391BBDB8FB3}" type="presOf" srcId="{A0DCEB34-3928-424E-A646-90F726E81B58}" destId="{E532612F-4BF5-42C8-A1A6-9763C43D7424}" srcOrd="0" destOrd="0" presId="urn:microsoft.com/office/officeart/2005/8/layout/vList2"/>
    <dgm:cxn modelId="{56D836E1-7390-4EAB-9F2D-B51F25D7DFB0}" type="presOf" srcId="{C664F7AB-B0C8-46CC-BE6B-433D57FB7F70}" destId="{95DC783B-C501-4F68-93B9-77BEFB52B81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785D71F0-137F-4DA3-AF49-A32CFDDCAC54}" type="presOf" srcId="{0A524688-D690-4736-AE79-5B3BDB16A741}" destId="{5BE26614-D759-4B62-A9CA-271E045E508C}" srcOrd="0" destOrd="0" presId="urn:microsoft.com/office/officeart/2005/8/layout/vList2"/>
    <dgm:cxn modelId="{DB8DF101-DDD8-468E-9309-ECEE68BED575}" type="presOf" srcId="{C57D10BB-7BAF-403B-BD06-0F7C801F45E7}" destId="{2156BDA4-D755-45A3-B6E1-03E345C48250}" srcOrd="0" destOrd="0" presId="urn:microsoft.com/office/officeart/2005/8/layout/vList2"/>
    <dgm:cxn modelId="{B157040C-C9E4-4E7D-BE31-2F5D0276CE97}" type="presOf" srcId="{FD74041C-3F25-4737-B517-64D510520762}" destId="{218BCDC9-20AF-4AE9-8FCA-730660FAD8A2}" srcOrd="0" destOrd="0" presId="urn:microsoft.com/office/officeart/2005/8/layout/vList2"/>
    <dgm:cxn modelId="{AB8385A2-11FC-40CB-BD89-1D8684DF8C65}" type="presParOf" srcId="{2156BDA4-D755-45A3-B6E1-03E345C48250}" destId="{95DC783B-C501-4F68-93B9-77BEFB52B810}" srcOrd="0" destOrd="0" presId="urn:microsoft.com/office/officeart/2005/8/layout/vList2"/>
    <dgm:cxn modelId="{FD712B58-6193-41C0-A51C-61E61F58E849}" type="presParOf" srcId="{2156BDA4-D755-45A3-B6E1-03E345C48250}" destId="{58CEC039-93C0-4D8A-A208-6EE4FDFBBEC1}" srcOrd="1" destOrd="0" presId="urn:microsoft.com/office/officeart/2005/8/layout/vList2"/>
    <dgm:cxn modelId="{15C00A18-BD3A-4C96-9A6E-9D10BEE98E84}" type="presParOf" srcId="{2156BDA4-D755-45A3-B6E1-03E345C48250}" destId="{5BE26614-D759-4B62-A9CA-271E045E508C}" srcOrd="2" destOrd="0" presId="urn:microsoft.com/office/officeart/2005/8/layout/vList2"/>
    <dgm:cxn modelId="{D7DBF1CC-F5D4-4B9B-9788-0D7EFA926ED6}" type="presParOf" srcId="{2156BDA4-D755-45A3-B6E1-03E345C48250}" destId="{F97DC21F-B614-480D-96FB-21E627ACF4B2}" srcOrd="3" destOrd="0" presId="urn:microsoft.com/office/officeart/2005/8/layout/vList2"/>
    <dgm:cxn modelId="{FA2A5AF2-8030-4BA4-8636-336B6033643A}" type="presParOf" srcId="{2156BDA4-D755-45A3-B6E1-03E345C48250}" destId="{24BBC588-691C-4FB5-9946-E60280BA0B83}" srcOrd="4" destOrd="0" presId="urn:microsoft.com/office/officeart/2005/8/layout/vList2"/>
    <dgm:cxn modelId="{5256F9F4-B443-4DFA-8808-720964C791DC}" type="presParOf" srcId="{2156BDA4-D755-45A3-B6E1-03E345C48250}" destId="{1B65FD29-C11C-46BD-A089-85BE9BB588BC}" srcOrd="5" destOrd="0" presId="urn:microsoft.com/office/officeart/2005/8/layout/vList2"/>
    <dgm:cxn modelId="{363503B6-66F4-4EEA-97F7-4DB2C7573DDB}" type="presParOf" srcId="{2156BDA4-D755-45A3-B6E1-03E345C48250}" destId="{218BCDC9-20AF-4AE9-8FCA-730660FAD8A2}" srcOrd="6" destOrd="0" presId="urn:microsoft.com/office/officeart/2005/8/layout/vList2"/>
    <dgm:cxn modelId="{E09112E7-9551-41D4-AC7E-5BA25150B77A}" type="presParOf" srcId="{2156BDA4-D755-45A3-B6E1-03E345C48250}" destId="{8B9ECDC0-5D98-4984-9569-AE8DFC925189}" srcOrd="7" destOrd="0" presId="urn:microsoft.com/office/officeart/2005/8/layout/vList2"/>
    <dgm:cxn modelId="{0708EDF1-AA7A-4306-B33C-D10CC203F599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1035824"/>
          <a:ext cx="8637591" cy="3889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373" tIns="146462" rIns="67037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примерных ООП и методических пособий, обеспечивающих реализацию данных программ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культурных практик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sp:txBody>
      <dsp:txXfrm>
        <a:off x="0" y="1035824"/>
        <a:ext cx="8637591" cy="3889892"/>
      </dsp:txXfrm>
    </dsp:sp>
    <dsp:sp modelId="{35581F5D-3A7F-49A4-BE90-691626527ED2}">
      <dsp:nvSpPr>
        <dsp:cNvPr id="0" name=""/>
        <dsp:cNvSpPr/>
      </dsp:nvSpPr>
      <dsp:spPr>
        <a:xfrm>
          <a:off x="431457" y="3504"/>
          <a:ext cx="7705568" cy="10956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36" tIns="0" rIns="228536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Содержательный  раздел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431457" y="3504"/>
        <a:ext cx="7705568" cy="10956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C783B-C501-4F68-93B9-77BEFB52B810}">
      <dsp:nvSpPr>
        <dsp:cNvPr id="0" name=""/>
        <dsp:cNvSpPr/>
      </dsp:nvSpPr>
      <dsp:spPr>
        <a:xfrm>
          <a:off x="0" y="0"/>
          <a:ext cx="6624736" cy="673920"/>
        </a:xfrm>
        <a:prstGeom prst="roundRect">
          <a:avLst/>
        </a:prstGeom>
        <a:solidFill>
          <a:srgbClr val="3366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</a:p>
      </dsp:txBody>
      <dsp:txXfrm>
        <a:off x="0" y="0"/>
        <a:ext cx="6624736" cy="673920"/>
      </dsp:txXfrm>
    </dsp:sp>
    <dsp:sp modelId="{5BE26614-D759-4B62-A9CA-271E045E508C}">
      <dsp:nvSpPr>
        <dsp:cNvPr id="0" name=""/>
        <dsp:cNvSpPr/>
      </dsp:nvSpPr>
      <dsp:spPr>
        <a:xfrm>
          <a:off x="0" y="648073"/>
          <a:ext cx="6624736" cy="673920"/>
        </a:xfrm>
        <a:prstGeom prst="roundRect">
          <a:avLst/>
        </a:prstGeom>
        <a:solidFill>
          <a:srgbClr val="3366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0" y="648073"/>
        <a:ext cx="6624736" cy="673920"/>
      </dsp:txXfrm>
    </dsp:sp>
    <dsp:sp modelId="{24BBC588-691C-4FB5-9946-E60280BA0B83}">
      <dsp:nvSpPr>
        <dsp:cNvPr id="0" name=""/>
        <dsp:cNvSpPr/>
      </dsp:nvSpPr>
      <dsp:spPr>
        <a:xfrm>
          <a:off x="0" y="1296146"/>
          <a:ext cx="6624736" cy="673920"/>
        </a:xfrm>
        <a:prstGeom prst="roundRect">
          <a:avLst/>
        </a:prstGeom>
        <a:solidFill>
          <a:srgbClr val="3366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0" y="1296146"/>
        <a:ext cx="6624736" cy="673920"/>
      </dsp:txXfrm>
    </dsp:sp>
    <dsp:sp modelId="{218BCDC9-20AF-4AE9-8FCA-730660FAD8A2}">
      <dsp:nvSpPr>
        <dsp:cNvPr id="0" name=""/>
        <dsp:cNvSpPr/>
      </dsp:nvSpPr>
      <dsp:spPr>
        <a:xfrm>
          <a:off x="0" y="2016227"/>
          <a:ext cx="6624736" cy="673920"/>
        </a:xfrm>
        <a:prstGeom prst="roundRect">
          <a:avLst/>
        </a:prstGeom>
        <a:solidFill>
          <a:srgbClr val="3366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0" y="2016227"/>
        <a:ext cx="6624736" cy="673920"/>
      </dsp:txXfrm>
    </dsp:sp>
    <dsp:sp modelId="{E532612F-4BF5-42C8-A1A6-9763C43D7424}">
      <dsp:nvSpPr>
        <dsp:cNvPr id="0" name=""/>
        <dsp:cNvSpPr/>
      </dsp:nvSpPr>
      <dsp:spPr>
        <a:xfrm>
          <a:off x="0" y="2664292"/>
          <a:ext cx="6624736" cy="673920"/>
        </a:xfrm>
        <a:prstGeom prst="roundRect">
          <a:avLst/>
        </a:prstGeom>
        <a:solidFill>
          <a:srgbClr val="3366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0" y="2664292"/>
        <a:ext cx="6624736" cy="67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5C3-85B5-4C69-8AD6-8CB777FF5499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A2D2-13DB-47D8-9B0E-61E51DAD3C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CAA9-1E76-4FD1-AFB3-D81338FD0D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9648-0815-450B-B011-2267D3FB2D8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17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17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</a:t>
            </a:r>
          </a:p>
          <a:p>
            <a:r>
              <a:rPr lang="ru-RU" smtClean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 </a:t>
            </a:r>
          </a:p>
          <a:p>
            <a:r>
              <a:rPr lang="ru-RU" smtClean="0"/>
              <a:t>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</a:p>
          <a:p>
            <a:r>
              <a:rPr lang="ru-RU" smtClean="0"/>
              <a:t>Объём обязательной части Программы рекомендуется не менее 60% от её общего объёма; части, формируемой участниками образовательных отношений, </a:t>
            </a:r>
          </a:p>
          <a:p>
            <a:r>
              <a:rPr lang="ru-RU" smtClean="0"/>
              <a:t>не более 40%.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BE959-5F79-492B-89E6-0FB245CDB9E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развёрнуто </a:t>
            </a:r>
          </a:p>
          <a:p>
            <a:r>
              <a:rPr lang="ru-RU" dirty="0" smtClean="0"/>
              <a:t>в соответствии с пунктом 2.11 Стандарта, в случае если она не соответствует одной из примерных программ. </a:t>
            </a:r>
          </a:p>
          <a:p>
            <a:r>
              <a:rPr lang="ru-RU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855B2-2BD7-47F7-A450-4360EEF57FE5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E8684-FF70-4A87-849E-A10FFC0BCBC2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4DE2E-37B6-483F-8D40-ACF63048621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60D2-AFC6-4AD2-A287-DC1797666C15}" type="slidenum">
              <a:rPr lang="ru-RU" smtClean="0"/>
              <a:pPr/>
              <a:t>64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EC421-7BE1-473E-9F5F-327EDCCA8167}" type="slidenum">
              <a:rPr lang="ru-RU" smtClean="0"/>
              <a:pPr/>
              <a:t>65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60D2-AFC6-4AD2-A287-DC1797666C15}" type="slidenum">
              <a:rPr lang="ru-RU" smtClean="0"/>
              <a:pPr/>
              <a:t>66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1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F904-410D-4F04-A690-C7635279CBCE}" type="slidenum">
              <a:rPr lang="ru-RU" smtClean="0"/>
              <a:pPr/>
              <a:t>67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 1 сентября 2013 г. вступил в силу Федеральный закон от 29.12.2012  № 273-ФЗ  «Об образовании в Российской Федерации», который внёс ряд существенных изменений в систему образования Российской Федерации и, в частности, в дошкольное образование.</a:t>
            </a:r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703AB-0BE1-4C8A-B301-761E7821E50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4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4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5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5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C485-8FD8-43E1-828D-EB3E9605C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8813-3085-4A5E-B8F2-695AEE6D6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1A87-060A-4AFA-A29C-3C9C23C1B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B34E-6655-445C-A0AF-46B9F148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079-EFC7-40DA-BE84-E3B7E0ECC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0259-FA21-46CC-A09E-B31C0EA7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132E-BF07-4366-9831-78D318C5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5CCD-BDF2-492D-B547-690E9F6D2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08CB-6849-41AB-BE2C-49E5DBD1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5ED6-9DDD-47EE-A221-0C8043D0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800A-9942-4520-B9EB-1E0652256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A770-2061-4F13-BAA9-8A1CB7AD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670706-A48D-4395-A17C-9B068D0DC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7;&#1080;&#1089;&#1086;&#1082;%20&#1055;&#1054;&#1054;&#1055;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open.az/uploads/posts/2012-11/1354078618_1354063417_07_podc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sdien.lt/var/ezwebin_site/storage/images/pradzia/naujienos/technologijos/tyrimas-gimimo-menuo-lemia-ilgesni-gyvenima/1799204-1-lit-LT/Tyrimas-gimimo-menuo-lemia-ilgesni-gyvenima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delogazeta.ru/up/article/2012/2012-11-28-razvfan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&#1057;&#1054;&#1062;%20&#1051;&#1048;&#1063;&#1053;%202014%20&#1055;&#1088;&#1086;&#1077;&#1082;&#1090;&#1080;&#1088;&#1086;&#1074;&#1072;&#1085;&#1080;&#1077;%20&#1054;&#1054;&#1055;.ppt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571480"/>
            <a:ext cx="8496944" cy="30956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основной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образовательной программы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ДОУ                                                 в соответствии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ФГОС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6" name="Подзаголовок 8"/>
          <p:cNvSpPr txBox="1">
            <a:spLocks/>
          </p:cNvSpPr>
          <p:nvPr/>
        </p:nvSpPr>
        <p:spPr bwMode="auto">
          <a:xfrm>
            <a:off x="1376393" y="5154638"/>
            <a:ext cx="7481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endParaRPr lang="ru-RU" altLang="ru-RU" sz="28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</a:rPr>
              <a:t>кафедра дошкольного и начального образования ГАОУ ДПО «СарИПКиПРО»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altLang="ru-RU" sz="2800" b="1" dirty="0" smtClean="0"/>
              <a:t> </a:t>
            </a:r>
            <a:endParaRPr lang="ru-RU" altLang="ru-RU" sz="2800" b="1" dirty="0"/>
          </a:p>
          <a:p>
            <a:pPr algn="r">
              <a:lnSpc>
                <a:spcPct val="90000"/>
              </a:lnSpc>
            </a:pPr>
            <a:endParaRPr lang="ru-RU" alt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5AD4-6DAB-42C1-9989-E683C36420D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034" y="696566"/>
            <a:ext cx="3240000" cy="1446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3" name="Плюс 12"/>
          <p:cNvSpPr/>
          <p:nvPr/>
        </p:nvSpPr>
        <p:spPr>
          <a:xfrm>
            <a:off x="3923928" y="928670"/>
            <a:ext cx="985838" cy="1011238"/>
          </a:xfrm>
          <a:prstGeom prst="mathPlus">
            <a:avLst>
              <a:gd name="adj1" fmla="val 11463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714356"/>
            <a:ext cx="3240000" cy="14465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Примерные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основные 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4462" y="2571744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Экспертиза ПРОГРАММ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0152" y="3789040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Реестр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ПРОГРАММ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29058" y="3573016"/>
            <a:ext cx="997605" cy="1085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76386" y="4964210"/>
            <a:ext cx="4438754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956376" y="2204864"/>
            <a:ext cx="530225" cy="223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 flipV="1">
            <a:off x="5148064" y="2492896"/>
            <a:ext cx="558800" cy="1862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73" t="19688" r="30273" b="5312"/>
          <a:stretch>
            <a:fillRect/>
          </a:stretch>
        </p:blipFill>
        <p:spPr bwMode="auto">
          <a:xfrm>
            <a:off x="357158" y="357166"/>
            <a:ext cx="844754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00562" y="1857364"/>
            <a:ext cx="4097256" cy="83099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www.firo.ru</a:t>
            </a:r>
            <a:endParaRPr lang="ru-RU" sz="4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1892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От рождения до школы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Примерная общеобразовательная программа дошкольного образования / Под ред. Н.Е. </a:t>
            </a:r>
            <a:r>
              <a:rPr lang="ru-RU" sz="2000" dirty="0" err="1"/>
              <a:t>Вераксы</a:t>
            </a:r>
            <a:r>
              <a:rPr lang="ru-RU" sz="2000" dirty="0"/>
              <a:t>, Т.С. Комаровой, М. А. Васильевой. </a:t>
            </a:r>
          </a:p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дошкольного образования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Мозаика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авт.-сост. В.Ю. </a:t>
            </a:r>
            <a:r>
              <a:rPr lang="ru-RU" sz="2000" dirty="0" err="1"/>
              <a:t>Белькович</a:t>
            </a:r>
            <a:r>
              <a:rPr lang="ru-RU" sz="2000" dirty="0"/>
              <a:t>, Н.В. </a:t>
            </a:r>
            <a:r>
              <a:rPr lang="ru-RU" sz="2000" dirty="0" err="1"/>
              <a:t>Гребёнкина</a:t>
            </a:r>
            <a:r>
              <a:rPr lang="ru-RU" sz="2000" dirty="0"/>
              <a:t>, И.А. </a:t>
            </a:r>
            <a:r>
              <a:rPr lang="ru-RU" sz="2000" dirty="0" err="1"/>
              <a:t>Кильдышева</a:t>
            </a:r>
            <a:r>
              <a:rPr lang="ru-RU" sz="2000" dirty="0"/>
              <a:t>. – М.: ООО «Русское слово – учебник», 2014. – 464 с. – (ФГОС ДО. Программно-методический комплекс «Мозаичный ПАРК»).</a:t>
            </a:r>
          </a:p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дошкольного образования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Разноцветная планета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Под редакцией Е.А. </a:t>
            </a:r>
            <a:r>
              <a:rPr lang="ru-RU" sz="2000" dirty="0" err="1"/>
              <a:t>Хамраевой</a:t>
            </a:r>
            <a:r>
              <a:rPr lang="ru-RU" sz="2000" dirty="0"/>
              <a:t> и И.В. Мальцевой.</a:t>
            </a:r>
          </a:p>
          <a:p>
            <a:pPr marL="28575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Радуга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Под редакцией Е.В. Соловьевой.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6856" y="715963"/>
            <a:ext cx="8229600" cy="42703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C00000"/>
                </a:solidFill>
                <a:hlinkClick r:id="rId2" action="ppaction://hlinkpres?slideindex=1&amp;slidetitle="/>
              </a:rPr>
              <a:t>Проекты примерных ООП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124" r="3320" b="6250"/>
          <a:stretch>
            <a:fillRect/>
          </a:stretch>
        </p:blipFill>
        <p:spPr bwMode="auto">
          <a:xfrm>
            <a:off x="-1357322" y="214290"/>
            <a:ext cx="11787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43372" y="5643578"/>
            <a:ext cx="4572032" cy="83099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wiki.saripkro.ru</a:t>
            </a:r>
            <a:endParaRPr lang="ru-RU" sz="4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1129426"/>
            <a:ext cx="8785225" cy="4942780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+mj-lt"/>
              </a:rPr>
              <a:t>формируется как программа психолого-педагогической поддержки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позитивной социализации и индивидуализации, развития личности детей дошкольного возраста и </a:t>
            </a:r>
            <a:r>
              <a:rPr lang="ru-RU" altLang="ru-RU" sz="2800" b="1" dirty="0" smtClean="0">
                <a:solidFill>
                  <a:srgbClr val="C00000"/>
                </a:solidFill>
                <a:latin typeface="+mj-lt"/>
              </a:rPr>
              <a:t>определяет комплекс основных характеристик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дошкольного образования (объем, содержание и планируемые ориентиры в виде целевых ориентиров дошкольного образования)</a:t>
            </a:r>
          </a:p>
          <a:p>
            <a:pPr marL="72000" lvl="1" indent="0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72198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285728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7158" y="928670"/>
            <a:ext cx="8501063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, с учетом конкретных условий, создается</a:t>
            </a:r>
            <a:b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в дошкольном образовательном учреждении 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собственная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нетрадиционная модель организации обучения, воспитания и развития дошкольников </a:t>
            </a: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какие педагогические технологии обучения применяются в работе с детьми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учитываются их индивидуальные особенности, интересы и возможности 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повышается мотивация образовательной деятельности  воспитанников дошкольного учреждения</a:t>
            </a: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520" y="26064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ООП ДО </a:t>
            </a:r>
            <a:r>
              <a:rPr lang="ru-RU" altLang="ru-RU" sz="2800" b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должна показать:</a:t>
            </a:r>
            <a:endParaRPr lang="ru-RU" altLang="ru-RU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E0E58-24A1-4E9A-B770-19C9CE7033E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357166"/>
            <a:ext cx="8737165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При разработке Программы Организация </a:t>
            </a:r>
            <a:r>
              <a:rPr lang="ru-RU" sz="1900" b="1" i="1" dirty="0">
                <a:solidFill>
                  <a:srgbClr val="C00000"/>
                </a:solidFill>
                <a:cs typeface="Times New Roman" pitchFamily="18" charset="0"/>
              </a:rPr>
              <a:t>определяет продолжительность пребывания детей в Организации, режим работы Организации</a:t>
            </a:r>
            <a:r>
              <a:rPr lang="ru-RU" sz="1900" b="1" i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071678"/>
            <a:ext cx="8737165" cy="2071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Организация может </a:t>
            </a:r>
            <a:r>
              <a:rPr lang="ru-RU" sz="1900" b="1" i="1" dirty="0">
                <a:solidFill>
                  <a:srgbClr val="C00000"/>
                </a:solidFill>
                <a:cs typeface="Times New Roman" pitchFamily="18" charset="0"/>
              </a:rPr>
              <a:t>разрабатывать и реализовывать различные Программы для дошкольных образовательных групп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281696"/>
            <a:ext cx="873716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Группы в одной Организации могут </a:t>
            </a:r>
            <a:r>
              <a:rPr lang="ru-RU" sz="1900" b="1" i="1" dirty="0">
                <a:solidFill>
                  <a:srgbClr val="C00000"/>
                </a:solidFill>
                <a:cs typeface="Times New Roman" pitchFamily="18" charset="0"/>
              </a:rPr>
              <a:t>действовать на основе различных Программ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030940"/>
            <a:ext cx="8737165" cy="10412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Может </a:t>
            </a:r>
            <a:r>
              <a:rPr lang="ru-RU" sz="1900" b="1" i="1" dirty="0" smtClean="0">
                <a:solidFill>
                  <a:srgbClr val="C00000"/>
                </a:solidFill>
                <a:cs typeface="Times New Roman" pitchFamily="18" charset="0"/>
              </a:rPr>
              <a:t>реализовываться в течении всего времени пребывания детей в Организации</a:t>
            </a:r>
            <a:r>
              <a:rPr lang="ru-RU" sz="1900" b="1" i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(при круглосуточном пребывании –                   не более 14 часов)</a:t>
            </a:r>
            <a:endParaRPr lang="ru-RU" sz="19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42910" y="357173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357166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дошкольного образования</a:t>
            </a:r>
            <a:endParaRPr lang="ru-RU" sz="2800" b="1" dirty="0" smtClean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357554" y="5643578"/>
            <a:ext cx="5357850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2.9, 2.10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385765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  <a:cs typeface="+mn-cs"/>
              </a:rPr>
              <a:t>Обязательная часть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714488"/>
            <a:ext cx="388843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Часть, формируемая участниками образовательных отношений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044269"/>
            <a:ext cx="3744416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  <a:cs typeface="+mn-cs"/>
              </a:rPr>
              <a:t>Комплексная программа = Примерная ООП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4221088"/>
            <a:ext cx="381642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  <a:cs typeface="+mn-cs"/>
              </a:rPr>
              <a:t>Парциальные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259632" y="285728"/>
            <a:ext cx="7490070" cy="642942"/>
          </a:xfrm>
          <a:custGeom>
            <a:avLst/>
            <a:gdLst>
              <a:gd name="connsiteX0" fmla="*/ 0 w 6504384"/>
              <a:gd name="connsiteY0" fmla="*/ 0 h 1036915"/>
              <a:gd name="connsiteX1" fmla="*/ 6504384 w 6504384"/>
              <a:gd name="connsiteY1" fmla="*/ 0 h 1036915"/>
              <a:gd name="connsiteX2" fmla="*/ 6504384 w 6504384"/>
              <a:gd name="connsiteY2" fmla="*/ 1036915 h 1036915"/>
              <a:gd name="connsiteX3" fmla="*/ 0 w 6504384"/>
              <a:gd name="connsiteY3" fmla="*/ 1036915 h 1036915"/>
              <a:gd name="connsiteX4" fmla="*/ 0 w 6504384"/>
              <a:gd name="connsiteY4" fmla="*/ 0 h 10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384" h="1036915">
                <a:moveTo>
                  <a:pt x="0" y="0"/>
                </a:moveTo>
                <a:lnTo>
                  <a:pt x="6504384" y="0"/>
                </a:lnTo>
                <a:lnTo>
                  <a:pt x="6504384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02870" tIns="102870" rIns="102870" bIns="102870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О П   Д 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1214438"/>
            <a:ext cx="7489825" cy="16557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" name="Полилиния 8"/>
          <p:cNvSpPr/>
          <p:nvPr/>
        </p:nvSpPr>
        <p:spPr>
          <a:xfrm>
            <a:off x="1331640" y="1285860"/>
            <a:ext cx="4536504" cy="146508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не менее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60%)</a:t>
            </a:r>
          </a:p>
        </p:txBody>
      </p:sp>
      <p:sp>
        <p:nvSpPr>
          <p:cNvPr id="16" name="Полилиния 14"/>
          <p:cNvSpPr/>
          <p:nvPr/>
        </p:nvSpPr>
        <p:spPr>
          <a:xfrm>
            <a:off x="5940152" y="1285860"/>
            <a:ext cx="2736304" cy="1465086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(не более 40%)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1571612"/>
            <a:ext cx="1785950" cy="928694"/>
          </a:xfrm>
          <a:prstGeom prst="homePlate">
            <a:avLst/>
          </a:prstGeom>
          <a:solidFill>
            <a:srgbClr val="FFFF00">
              <a:alpha val="94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(п. 2.10)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8688" y="5433160"/>
            <a:ext cx="3357562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780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Обязательная часть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29050" y="5072063"/>
            <a:ext cx="4600575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Часть, формируемая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отношений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58" y="3286125"/>
            <a:ext cx="8429684" cy="1655763"/>
            <a:chOff x="319282" y="3645024"/>
            <a:chExt cx="8429182" cy="1656184"/>
          </a:xfrm>
        </p:grpSpPr>
        <p:grpSp>
          <p:nvGrpSpPr>
            <p:cNvPr id="3" name="Группа 31"/>
            <p:cNvGrpSpPr>
              <a:grpSpLocks/>
            </p:cNvGrpSpPr>
            <p:nvPr/>
          </p:nvGrpSpPr>
          <p:grpSpPr bwMode="auto">
            <a:xfrm>
              <a:off x="1259632" y="3645024"/>
              <a:ext cx="7488832" cy="1656184"/>
              <a:chOff x="1259632" y="1988840"/>
              <a:chExt cx="7488832" cy="187220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259085" y="1988840"/>
                <a:ext cx="7489379" cy="1872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331640" y="2060848"/>
                <a:ext cx="5904656" cy="1656184"/>
              </a:xfrm>
              <a:custGeom>
                <a:avLst/>
                <a:gdLst>
                  <a:gd name="connsiteX0" fmla="*/ 0 w 5147497"/>
                  <a:gd name="connsiteY0" fmla="*/ 0 h 2177521"/>
                  <a:gd name="connsiteX1" fmla="*/ 5147497 w 5147497"/>
                  <a:gd name="connsiteY1" fmla="*/ 0 h 2177521"/>
                  <a:gd name="connsiteX2" fmla="*/ 5147497 w 5147497"/>
                  <a:gd name="connsiteY2" fmla="*/ 2177521 h 2177521"/>
                  <a:gd name="connsiteX3" fmla="*/ 0 w 5147497"/>
                  <a:gd name="connsiteY3" fmla="*/ 2177521 h 2177521"/>
                  <a:gd name="connsiteX4" fmla="*/ 0 w 514749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497" h="2177521">
                    <a:moveTo>
                      <a:pt x="0" y="0"/>
                    </a:moveTo>
                    <a:lnTo>
                      <a:pt x="5147497" y="0"/>
                    </a:lnTo>
                    <a:lnTo>
                      <a:pt x="514749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376F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00" tIns="152400" rIns="152400" bIns="1524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не менее</a:t>
                </a: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80%)</a:t>
                </a:r>
              </a:p>
            </p:txBody>
          </p:sp>
          <p:sp>
            <p:nvSpPr>
              <p:cNvPr id="35" name="Полилиния 14"/>
              <p:cNvSpPr/>
              <p:nvPr/>
            </p:nvSpPr>
            <p:spPr>
              <a:xfrm>
                <a:off x="7308304" y="2060848"/>
                <a:ext cx="1368152" cy="1656184"/>
              </a:xfrm>
              <a:custGeom>
                <a:avLst/>
                <a:gdLst>
                  <a:gd name="connsiteX0" fmla="*/ 0 w 1356107"/>
                  <a:gd name="connsiteY0" fmla="*/ 0 h 2177521"/>
                  <a:gd name="connsiteX1" fmla="*/ 1356107 w 1356107"/>
                  <a:gd name="connsiteY1" fmla="*/ 0 h 2177521"/>
                  <a:gd name="connsiteX2" fmla="*/ 1356107 w 1356107"/>
                  <a:gd name="connsiteY2" fmla="*/ 2177521 h 2177521"/>
                  <a:gd name="connsiteX3" fmla="*/ 0 w 1356107"/>
                  <a:gd name="connsiteY3" fmla="*/ 2177521 h 2177521"/>
                  <a:gd name="connsiteX4" fmla="*/ 0 w 135610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107" h="2177521">
                    <a:moveTo>
                      <a:pt x="0" y="0"/>
                    </a:moveTo>
                    <a:lnTo>
                      <a:pt x="1356107" y="0"/>
                    </a:lnTo>
                    <a:lnTo>
                      <a:pt x="135610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00" tIns="152400" rIns="152400" bIns="1524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(не более 20%)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9282" y="4292889"/>
              <a:ext cx="1785844" cy="504953"/>
            </a:xfrm>
            <a:prstGeom prst="homePlate">
              <a:avLst/>
            </a:prstGeom>
            <a:solidFill>
              <a:srgbClr val="FFFF00">
                <a:alpha val="94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ФГТ</a:t>
              </a: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353738" y="5472926"/>
            <a:ext cx="432048" cy="38496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олилиния 14"/>
          <p:cNvSpPr/>
          <p:nvPr/>
        </p:nvSpPr>
        <p:spPr>
          <a:xfrm>
            <a:off x="8501090" y="5214950"/>
            <a:ext cx="440432" cy="431973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3AC0-CCF9-4BFC-A34D-8BEDCDA86E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393112" cy="79690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Обязательная часть ООП ДО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357430"/>
            <a:ext cx="8229600" cy="2981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предполагает  комплексность подхода, обеспечивая развитие детей во всех пяти взаимодополняющих образовательных областях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2" y="142852"/>
            <a:ext cx="878497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A50021"/>
                </a:solidFill>
                <a:latin typeface="+mj-lt"/>
              </a:rPr>
              <a:t>Основные понятия</a:t>
            </a:r>
            <a:endParaRPr lang="ru-RU" altLang="ru-RU" sz="3200" i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ru-RU" altLang="ru-RU" sz="4400" b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285159" cy="5715040"/>
          </a:xfrm>
        </p:spPr>
        <p:txBody>
          <a:bodyPr>
            <a:noAutofit/>
          </a:bodyPr>
          <a:lstStyle/>
          <a:p>
            <a:pPr marL="144000" indent="0" eaLnBrk="1" hangingPunct="1">
              <a:spcBef>
                <a:spcPts val="210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				</a:t>
            </a:r>
            <a:endParaRPr lang="ru-RU" alt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marL="144000" lvl="1" indent="-90488" eaLnBrk="1" hangingPunct="1">
              <a:spcBef>
                <a:spcPts val="2100"/>
              </a:spcBef>
              <a:buFont typeface="Wingdings" pitchFamily="2" charset="2"/>
              <a:buChar char="§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Федеральный государственный образовательный стандарт</a:t>
            </a:r>
          </a:p>
          <a:p>
            <a:pPr marL="144000" lvl="1" indent="-90488">
              <a:spcBef>
                <a:spcPts val="2100"/>
              </a:spcBef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Комплексная программа</a:t>
            </a:r>
          </a:p>
          <a:p>
            <a:pPr marL="144000" lvl="1" indent="-90488">
              <a:spcBef>
                <a:spcPts val="2100"/>
              </a:spcBef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Парциальная программа</a:t>
            </a:r>
          </a:p>
          <a:p>
            <a:pPr marL="144000" lvl="1" indent="-90488" eaLnBrk="1" hangingPunct="1">
              <a:spcBef>
                <a:spcPts val="2100"/>
              </a:spcBef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Примерная основная образовательная программа</a:t>
            </a:r>
          </a:p>
          <a:p>
            <a:pPr marL="144000" lvl="1" indent="-90488" eaLnBrk="1" hangingPunct="1">
              <a:spcBef>
                <a:spcPts val="2100"/>
              </a:spcBef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Основная образовательная программа дошкольного образования</a:t>
            </a:r>
          </a:p>
          <a:p>
            <a:pPr marL="144000" lvl="1" indent="-90488" eaLnBrk="1" hangingPunct="1">
              <a:spcBef>
                <a:spcPts val="2100"/>
              </a:spcBef>
              <a:buFont typeface="Wingdings" pitchFamily="2" charset="2"/>
              <a:buChar char="§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None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904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144000" lvl="1" indent="0" eaLnBrk="1" hangingPunct="1">
              <a:spcBef>
                <a:spcPts val="2100"/>
              </a:spcBef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144000" lvl="1" indent="-366713" eaLnBrk="1" hangingPunct="1">
              <a:spcBef>
                <a:spcPts val="2100"/>
              </a:spcBef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42844" y="142875"/>
            <a:ext cx="3786214" cy="1714500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u="sng" dirty="0" smtClean="0">
                <a:effectLst/>
                <a:latin typeface="Arial" pitchFamily="34" charset="0"/>
                <a:cs typeface="Arial" pitchFamily="34" charset="0"/>
              </a:rPr>
              <a:t>ФГТ к структуре          ООП ДО (п.2.3)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Основные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направления развития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2000250"/>
          <a:ext cx="3684588" cy="457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10"/>
          <p:cNvGraphicFramePr>
            <a:graphicFrameLocks/>
          </p:cNvGraphicFramePr>
          <p:nvPr/>
        </p:nvGraphicFramePr>
        <p:xfrm>
          <a:off x="4643438" y="2071678"/>
          <a:ext cx="4286280" cy="457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 bwMode="auto">
          <a:xfrm>
            <a:off x="4572000" y="142852"/>
            <a:ext cx="4470400" cy="17859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u="sng" kern="0" dirty="0">
                <a:effectLst/>
                <a:latin typeface="Arial" pitchFamily="34" charset="0"/>
                <a:cs typeface="Arial" pitchFamily="34" charset="0"/>
              </a:rPr>
              <a:t>ФГОС (п.2.6)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500" b="1" u="sng" kern="0" dirty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kern="0" dirty="0">
                <a:effectLst/>
                <a:latin typeface="Arial" pitchFamily="34" charset="0"/>
                <a:cs typeface="Arial" pitchFamily="34" charset="0"/>
              </a:rPr>
              <a:t>Направления развития и образования </a:t>
            </a:r>
            <a:r>
              <a:rPr lang="ru-RU" sz="22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(образовательные области)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2071678"/>
            <a:ext cx="571504" cy="4500594"/>
          </a:xfrm>
          <a:prstGeom prst="rect">
            <a:avLst/>
          </a:prstGeom>
          <a:solidFill>
            <a:srgbClr val="D6E9EA">
              <a:alpha val="72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47222 -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33400" y="230170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ЭТАПЫ ДЕТСТВА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451616"/>
          <a:ext cx="8763000" cy="2834640"/>
        </p:xfrm>
        <a:graphic>
          <a:graphicData uri="http://schemas.openxmlformats.org/drawingml/2006/table">
            <a:tbl>
              <a:tblPr firstRow="1" bandRow="1"/>
              <a:tblGrid>
                <a:gridCol w="2921000"/>
                <a:gridCol w="2921000"/>
                <a:gridCol w="29210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МЛАДЕНЧЕСКИЙ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РАННИЙ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ДОШКОЛЬНЫЙ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8592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 мес. – 1 год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 год – 3 года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 года – 8 лет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http://open.az/uploads/posts/2012-11/1354078618_1354063417_07_pod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850" t="16917" r="7129" b="26691"/>
          <a:stretch>
            <a:fillRect/>
          </a:stretch>
        </p:blipFill>
        <p:spPr bwMode="auto">
          <a:xfrm>
            <a:off x="519082" y="2271421"/>
            <a:ext cx="221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delogazeta.ru/up/article/2012/2012-11-28-razvfan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082" y="2158708"/>
            <a:ext cx="19192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kasdien.lt/var/ezwebin_site/storage/images/pradzia/naujienos/technologijos/tyrimas-gimimo-menuo-lemia-ilgesni-gyvenima/1799204-1-lit-LT/Tyrimas-gimimo-menuo-lemia-ilgesni-gyveni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2682" y="2123783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2.7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5" name="Группа 22"/>
          <p:cNvGrpSpPr/>
          <p:nvPr/>
        </p:nvGrpSpPr>
        <p:grpSpPr>
          <a:xfrm>
            <a:off x="571472" y="428604"/>
            <a:ext cx="8229600" cy="5500726"/>
            <a:chOff x="571472" y="1285860"/>
            <a:chExt cx="8229600" cy="550072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71472" y="1285860"/>
              <a:ext cx="8229600" cy="21088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42910" y="3049404"/>
              <a:ext cx="2415085" cy="3522868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729" tIns="92456" rIns="166728" bIns="166728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 smtClean="0">
                <a:latin typeface="Calibri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 smtClean="0">
                <a:latin typeface="Calibri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Непосредственное эмоциональное общение</a:t>
              </a:r>
              <a:b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со взрослым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Манипулирование с </a:t>
              </a:r>
              <a:r>
                <a:rPr lang="ru-RU" sz="1400" b="1" kern="1200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пред-метами</a:t>
              </a: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и познавательно-исследовательские действия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Восприятие музыки, детских песен и стихов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Двигательная активность</a:t>
              </a:r>
              <a:b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 тактильно-двигательные игры</a:t>
              </a:r>
              <a:endParaRPr lang="ru-RU" sz="14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86116" y="3049402"/>
              <a:ext cx="2714644" cy="3594307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9" rIns="138280" bIns="138280" numCol="1" spcCol="1270" anchor="t" anchorCtr="0">
              <a:noAutofit/>
            </a:bodyPr>
            <a:lstStyle/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latin typeface="Calibri" pitchFamily="34" charset="0"/>
              </a:endParaRP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Предметная деятельность и игры с составными и динамическими игрушками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Экспериментирование</a:t>
              </a:r>
              <a:b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 материалами и веществами (песок, вода, тесто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Общение с взрослым и совместные игры со сверстниками под руководством взрослого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Самообслуживание  и действия с бытовыми предметами-орудиями (ложка,  лопатка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Восприятие смысла музыки, сказок, стихов, рассматривание картинок, двигательная активность</a:t>
              </a:r>
              <a:endParaRPr lang="ru-RU" sz="13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228184" y="3068960"/>
              <a:ext cx="2520292" cy="3717626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8" rIns="138281" bIns="13828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b="1" dirty="0" smtClean="0">
                <a:latin typeface="Calibri" pitchFamily="34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Игровая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Коммуникативная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Познавательно-исследовательская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Восприятие художественной литературы и фольклора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Самообслуживание и элементарный бытовой труд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Конструирование из разного материала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Изобразительная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Музыкальная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Д</a:t>
              </a: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вигательная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996196"/>
            <a:ext cx="2304256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125735"/>
            <a:ext cx="2592288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710" y="1996196"/>
            <a:ext cx="2304256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9698" name="Picture 2" descr="http://im2-tub-ru.yandex.net/i?id=565625524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51" y="571480"/>
            <a:ext cx="216217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9700" name="Picture 4" descr="http://im0-tub-ru.yandex.net/i?id=619735781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71480"/>
            <a:ext cx="1952625" cy="1428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9702" name="Picture 6" descr="http://im5-tub-ru.yandex.net/i?id=184596750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65" y="571480"/>
            <a:ext cx="2143125" cy="142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2.7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3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024276"/>
          <a:ext cx="86868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129"/>
                <a:gridCol w="34126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игровая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коммуникативная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познавательно-исследовательская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восприятие художественной литературы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двигательная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музыкально-художественная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" y="1000108"/>
          <a:ext cx="868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129"/>
                <a:gridCol w="3412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ФГТ к структуре ООП ДО</a:t>
                      </a:r>
                      <a:endParaRPr lang="ru-RU" sz="24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ДО</a:t>
                      </a:r>
                      <a:endParaRPr lang="ru-RU" sz="24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158732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002060"/>
                </a:solidFill>
              </a:rPr>
              <a:t>ВИДЫ ДЕЯТЕЛЬНОСТИ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06" y="959190"/>
          <a:ext cx="891540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654"/>
                <a:gridCol w="42377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игровая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2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коммуникативная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2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познавательно-исследовательская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2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восприятие художественной литературы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2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 </a:t>
                      </a:r>
                      <a:r>
                        <a:rPr lang="ru-RU" sz="2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фольклора</a:t>
                      </a:r>
                      <a:endParaRPr lang="ru-RU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двигательная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2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самообслуживание и элементарный бытовой труд </a:t>
                      </a:r>
                      <a:endParaRPr lang="ru-RU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конструирование из разного материала</a:t>
                      </a:r>
                      <a:endParaRPr lang="ru-RU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изобразительная</a:t>
                      </a:r>
                      <a:endParaRPr lang="ru-RU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музыкально-художественная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музыкальная</a:t>
                      </a:r>
                      <a:endParaRPr lang="ru-RU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56" y="928670"/>
          <a:ext cx="8915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558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ФГТ к структуре ООП ДО</a:t>
                      </a:r>
                      <a:endParaRPr lang="ru-RU" sz="24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ДО</a:t>
                      </a:r>
                      <a:endParaRPr lang="ru-RU" sz="24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158732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002060"/>
                </a:solidFill>
              </a:rPr>
              <a:t>ВИДЫ ДЕЯТЕЛЬНОСТИ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3AC0-CCF9-4BFC-A34D-8BEDCDA86EA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417646"/>
            <a:ext cx="8393112" cy="9397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Часть, формируемая участниками образовательных отношений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233625"/>
            <a:ext cx="8229600" cy="2981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должны быть представлены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выбранные и/или разработанные самостоятельно 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участниками образовательных отношений Программы, направленные на развитие детей 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в одной или нескольких образовательных областях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, видах деятельности и/или культурных практиках (далее –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парциальные образовательные программы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), методики, формы организации образовательной работы 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71472" y="1000108"/>
          <a:ext cx="65532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42900"/>
            <a:ext cx="8534400" cy="92867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Структура Программы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571480"/>
            <a:ext cx="1169551" cy="5143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b="1" spc="200" dirty="0" smtClean="0">
              <a:cs typeface="Arial" pitchFamily="34" charset="0"/>
            </a:endParaRP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Образовательных отношений</a:t>
            </a:r>
            <a:endParaRPr lang="ru-RU" b="1" spc="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96902" y="928670"/>
            <a:ext cx="504056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37288"/>
            <a:ext cx="205105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4EC7C-0DFD-4B7D-8D04-8270E9AACAB1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23850" y="247650"/>
            <a:ext cx="8569325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b="1" dirty="0">
                <a:solidFill>
                  <a:srgbClr val="A50021"/>
                </a:solidFill>
                <a:latin typeface="Times New Roman" pitchFamily="18" charset="0"/>
              </a:rPr>
              <a:t>РАЗДЕЛЫ ОСНОВНОЙ ОБРАЗОВАТЕЛЬНОЙ ПРОГРАММЫ ДОШКОЛЬНОГО </a:t>
            </a:r>
            <a:r>
              <a:rPr lang="ru-RU" altLang="ru-RU" sz="1400" b="1" dirty="0" smtClean="0">
                <a:solidFill>
                  <a:srgbClr val="A50021"/>
                </a:solidFill>
                <a:latin typeface="Times New Roman" pitchFamily="18" charset="0"/>
              </a:rPr>
              <a:t>ОБРАЗОВАНИЯ </a:t>
            </a:r>
            <a:endParaRPr lang="ru-RU" altLang="ru-RU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9388" y="1357298"/>
            <a:ext cx="2305050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dirty="0" smtClean="0">
                <a:solidFill>
                  <a:srgbClr val="C00000"/>
                </a:solidFill>
                <a:latin typeface="Times New Roman" pitchFamily="18" charset="0"/>
              </a:rPr>
              <a:t>Целевой (п.2.11.1)</a:t>
            </a:r>
            <a:endParaRPr lang="ru-RU" altLang="ru-RU" sz="16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1. Пояснительная записка: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цели и задачи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принципы и подходы к формированию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2. Планируемые результаты освоения программы (конкретизируют требования ФГОС ДО к целевым ориентирам в обязательной части и части, формируемой участниками образовательного процесса              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555874" y="1357298"/>
            <a:ext cx="4373579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dirty="0" smtClean="0">
                <a:solidFill>
                  <a:srgbClr val="C00000"/>
                </a:solidFill>
                <a:latin typeface="Times New Roman" pitchFamily="18" charset="0"/>
              </a:rPr>
              <a:t>Содержательный (п.2.11.2)</a:t>
            </a:r>
            <a:endParaRPr lang="ru-RU" altLang="ru-RU" sz="13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описание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описание вариативных форм, способов, методов и средств реализации Программы с учетом возрастных 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описание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по профессиональной коррекции нарушений развития детей в случае, если эта работа предусмотрена Программой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особенности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разных видов и культурных практик;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способы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и направления поддержки детской инициативы;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особенности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взаимодействия педагогического коллектива с семьями воспитанников;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иные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характеристики содержания Программы, наиболее существенные с точки зрения авторов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Программы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948488" y="1357298"/>
            <a:ext cx="2016125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u="sng" dirty="0" smtClean="0">
                <a:solidFill>
                  <a:srgbClr val="C00000"/>
                </a:solidFill>
                <a:latin typeface="Times New Roman" pitchFamily="18" charset="0"/>
              </a:rPr>
              <a:t>Организационный  (п.2.11.3)</a:t>
            </a:r>
            <a:endParaRPr lang="ru-RU" altLang="ru-RU" sz="13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lvl="1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описание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мате-риально-технического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обеспечения Программы,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обеспеченность методическими материалами и средствами обучения и воспитания,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распорядок и /или режим дня, </a:t>
            </a:r>
            <a:endParaRPr lang="ru-RU" altLang="ru-RU" sz="13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тради-ционных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событий, праздников, мероприятий,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организа-ции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развивающей предметно-пространственной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среды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23528" y="620713"/>
            <a:ext cx="8568952" cy="6480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Краткая презентация программы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(п.2.13.):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</a:t>
            </a:r>
            <a:r>
              <a:rPr lang="ru-RU" altLang="ru-RU" sz="1300" b="1" dirty="0" err="1">
                <a:solidFill>
                  <a:srgbClr val="0000FF"/>
                </a:solidFill>
                <a:latin typeface="Times New Roman" pitchFamily="18" charset="0"/>
              </a:rPr>
              <a:t>педколлектива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 с семьями детей</a:t>
            </a:r>
            <a:endParaRPr lang="ru-RU" altLang="ru-RU" dirty="0">
              <a:latin typeface="Arial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5786454"/>
            <a:ext cx="8785225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Содержание коррекционной работы и/или инклюзивного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(п.2.11.2):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Описание </a:t>
            </a:r>
            <a:r>
              <a:rPr lang="en-US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ru-RU" altLang="ru-RU" sz="1300" b="1" dirty="0" err="1" smtClean="0">
                <a:solidFill>
                  <a:srgbClr val="0000FF"/>
                </a:solidFill>
                <a:latin typeface="Times New Roman" pitchFamily="18" charset="0"/>
              </a:rPr>
              <a:t>пециальных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 условий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для получения образования детьми с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ОВЗ,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 том числе 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материалов, проведение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групповых и индивидуальных коррекционных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занятий и осуществления квалифицированной коррекции нарушений их развития</a:t>
            </a:r>
            <a:endParaRPr lang="ru-RU" altLang="ru-RU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15911" y="2000240"/>
            <a:ext cx="4041775" cy="1743079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представлена развёрнуто: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Целевой раздел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Содержательный раздел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Организационный раздел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5400" y="2471738"/>
            <a:ext cx="4038600" cy="1743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оформляется в виде ссылки на соответствующую Примерную программу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566" y="71414"/>
            <a:ext cx="8534400" cy="758825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A50021"/>
                </a:solidFill>
              </a:rPr>
              <a:t>Оформление Программы</a:t>
            </a:r>
            <a:endParaRPr lang="ru-RU" altLang="ru-RU" sz="3200" b="1" dirty="0">
              <a:solidFill>
                <a:srgbClr val="A5002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20" y="928670"/>
            <a:ext cx="4041775" cy="1130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не соответствует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содержанию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857752" y="1000108"/>
            <a:ext cx="4041775" cy="1130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соответствует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содержанию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85720" y="4296706"/>
            <a:ext cx="8572560" cy="141831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Часть Программы, формируемая участниками образовательных отношений,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может быть представлена в виде ссылок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 соответствующую методическую литературу, </a:t>
            </a:r>
          </a:p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позволяющую ознакомиться с содержанием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парциальных программ, методик, форм организации образовательной работы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1520" y="371476"/>
            <a:ext cx="8712968" cy="105726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A50021"/>
                </a:solidFill>
              </a:rPr>
              <a:t>Дополнительный раздел </a:t>
            </a:r>
            <a:br>
              <a:rPr lang="ru-RU" altLang="ru-RU" sz="4000" b="1" dirty="0" smtClean="0">
                <a:solidFill>
                  <a:srgbClr val="A50021"/>
                </a:solidFill>
              </a:rPr>
            </a:br>
            <a:r>
              <a:rPr lang="ru-RU" altLang="ru-RU" sz="4000" b="1" dirty="0" smtClean="0">
                <a:solidFill>
                  <a:srgbClr val="A50021"/>
                </a:solidFill>
              </a:rPr>
              <a:t>Программы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2349450"/>
            <a:ext cx="698477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 lnSpcReduction="1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600" y="409589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76056" y="4167328"/>
            <a:ext cx="3240360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636"/>
            <a:ext cx="8286750" cy="1573213"/>
          </a:xfrm>
          <a:prstGeom prst="roundRect">
            <a:avLst>
              <a:gd name="adj" fmla="val 17359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i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№ 273-ФЗ от 29.12.2012 г.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4800" i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Вступил в силу 01.09.2013 г.</a:t>
            </a:r>
            <a:endParaRPr lang="ru-RU" sz="48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:\Users\TLobanova\Desktop\Рисунок1.jpg"/>
          <p:cNvPicPr>
            <a:picLocks noChangeAspect="1" noChangeArrowheads="1"/>
          </p:cNvPicPr>
          <p:nvPr/>
        </p:nvPicPr>
        <p:blipFill>
          <a:blip r:embed="rId3" cstate="print"/>
          <a:srcRect l="4821" t="1754" r="2440"/>
          <a:stretch>
            <a:fillRect/>
          </a:stretch>
        </p:blipFill>
        <p:spPr bwMode="auto">
          <a:xfrm>
            <a:off x="1476375" y="214313"/>
            <a:ext cx="619125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279781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</a:rPr>
              <a:t>Целевой раздел </a:t>
            </a:r>
            <a:br>
              <a:rPr lang="ru-RU" altLang="ru-RU" sz="4800" b="1" dirty="0" smtClean="0">
                <a:solidFill>
                  <a:srgbClr val="C00000"/>
                </a:solidFill>
              </a:rPr>
            </a:br>
            <a:r>
              <a:rPr lang="ru-RU" altLang="ru-RU" sz="48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92127" y="1000108"/>
          <a:ext cx="81375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357158" y="1785926"/>
            <a:ext cx="8501122" cy="3929090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8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цели и задачи программы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принципы и подходы к формированию программы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значимые для разработки программы характеристики, в том числе характеристики особенностей развития детей раннего и дошкольного возраста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14348" y="1071546"/>
            <a:ext cx="6542449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242" y="-285776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66" y="-14290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60350"/>
            <a:ext cx="8675687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        Основная образовательная программа МДОУ «_______________________» (далее – Программа)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разработана </a:t>
            </a:r>
            <a:r>
              <a:rPr lang="ru-RU" altLang="ru-RU" sz="3600" b="1" kern="0" dirty="0" smtClean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                           в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соответствии с федеральным государственным образовательным стандартом дошкольного образования 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и 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учетом _____________________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            (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программа, по которой работает учреждение)</a:t>
            </a:r>
            <a:endParaRPr lang="ru-RU" altLang="ru-RU" sz="3600" kern="0" dirty="0">
              <a:solidFill>
                <a:srgbClr val="00206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57217" y="5286375"/>
            <a:ext cx="8429625" cy="1292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ПРИМЕРНОЙ ООП ДО «_______________» (после утверждения  реестра)</a:t>
            </a:r>
            <a:endParaRPr lang="ru-RU" sz="5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46" y="285751"/>
            <a:ext cx="9144000" cy="64292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 smtClean="0">
                <a:solidFill>
                  <a:srgbClr val="C00000"/>
                </a:solidFill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87595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Федеральный закон «Об образовании в РФ»</a:t>
            </a: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от 29 декабря 2012 г. № 273-ФЗ</a:t>
            </a:r>
          </a:p>
          <a:p>
            <a:pPr>
              <a:spcBef>
                <a:spcPts val="1200"/>
              </a:spcBef>
            </a:pPr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Приказ Министерства образования и науки РФ от 17 октября 2013 г. № 1155 </a:t>
            </a: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(Зарегистрировано в Минюсте РФ 14 ноября 2013 г. № 30384)</a:t>
            </a:r>
          </a:p>
          <a:p>
            <a:pPr>
              <a:spcBef>
                <a:spcPts val="1200"/>
              </a:spcBef>
            </a:pPr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rgbClr val="003399"/>
                </a:solidFill>
              </a:rPr>
              <a:t>Письмо Министерства образования и науки РФ и Департамента общего образования от 28 февраля 2014 года № 08-249 </a:t>
            </a:r>
            <a:r>
              <a:rPr lang="ru-RU" sz="2400" b="1" dirty="0" smtClean="0">
                <a:solidFill>
                  <a:srgbClr val="003399"/>
                </a:solidFill>
              </a:rPr>
              <a:t>«Комментарии к ФГОС дошкольного образования»</a:t>
            </a:r>
            <a:endParaRPr lang="ru-RU" sz="2400" b="1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33423"/>
            <a:ext cx="86439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cs typeface="Arial" pitchFamily="34" charset="0"/>
              </a:rPr>
              <a:t>Постановление Главного государственного санитарного врача Российской Федерации от 15 мая 2013 г. № 26 г. Москва от «Об утверждении </a:t>
            </a:r>
            <a:r>
              <a:rPr lang="ru-RU" sz="2400" dirty="0" err="1" smtClean="0">
                <a:solidFill>
                  <a:srgbClr val="003399"/>
                </a:solidFill>
                <a:cs typeface="Arial" pitchFamily="34" charset="0"/>
              </a:rPr>
              <a:t>СанПиН</a:t>
            </a:r>
            <a:r>
              <a:rPr lang="ru-RU" sz="2400" dirty="0" smtClean="0">
                <a:solidFill>
                  <a:srgbClr val="003399"/>
                </a:solidFill>
                <a:cs typeface="Arial" pitchFamily="34" charset="0"/>
              </a:rPr>
              <a:t> 2.4.1.3049-13 </a:t>
            </a: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«Санитарно- эпидемиологические требования к устройству, содержанию и организации режима работы дошкольных образовательных организаций»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 (Зарегистрировано в Минюсте России 29 мая 2013 г. № 28564)</a:t>
            </a:r>
          </a:p>
          <a:p>
            <a:endParaRPr lang="ru-RU" sz="1000" dirty="0" smtClean="0">
              <a:solidFill>
                <a:srgbClr val="003399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Приказ Министерства образования и науки РФ от 30 августа 2013 г. № 1014 </a:t>
            </a: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«Об утверждении Порядка организации и осуществления образовательной деятельности по основным общеобразовательным программам  – образовательным программам дошкольного образования» 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(Зарегистрировано в Минюсте России 26.09.2013 № 30038)</a:t>
            </a:r>
          </a:p>
          <a:p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Устав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__________________ образовательной организации</a:t>
            </a:r>
            <a:endParaRPr lang="ru-RU" sz="24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46" y="285751"/>
            <a:ext cx="9144000" cy="64292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5" y="71438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Дошкольное образование как первый уровень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общего образования призвано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обеспечить реализацию прав ребенка на полноценное, гармоничное развитие личности в информационном </a:t>
            </a:r>
            <a:r>
              <a:rPr lang="ru-RU" altLang="ru-RU" sz="3600" b="1" kern="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полукультурном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обществе.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Программа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направлена             на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….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928662" y="142859"/>
            <a:ext cx="7715250" cy="9286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effectLst/>
                <a:latin typeface="Arial" pitchFamily="34" charset="0"/>
              </a:rPr>
              <a:t>Федеральные государственные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образовательные стандарты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500826" y="1571612"/>
            <a:ext cx="2357454" cy="12858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. 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2, 11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14282" y="1643050"/>
            <a:ext cx="7086600" cy="1428750"/>
          </a:xfrm>
          <a:prstGeom prst="rect">
            <a:avLst/>
          </a:prstGeom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solidFill>
                  <a:schemeClr val="tx1"/>
                </a:solidFill>
                <a:effectLst/>
                <a:latin typeface="+mn-lt"/>
              </a:rPr>
              <a:t>Совокупность обязательных требований к образованию определённого уровня, утверждённых федеральным органом исполнительной власти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285720" y="3857628"/>
            <a:ext cx="3214710" cy="1285884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структуре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857488" y="5357826"/>
            <a:ext cx="3500462" cy="1214446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условиям реализации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5500694" y="3857628"/>
            <a:ext cx="3357586" cy="1357322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результатам освоения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500562" y="3857628"/>
            <a:ext cx="1000132" cy="428628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500430" y="3857628"/>
            <a:ext cx="1000132" cy="500066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714745" y="4572009"/>
            <a:ext cx="1571636" cy="2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42910" y="357167"/>
            <a:ext cx="80645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haroni" pitchFamily="2" charset="-79"/>
              </a:rPr>
              <a:t>Развитие личности детей дошкольного возраста                                      в различных видах общения и деятельности с учётом их возрастных, индивидуальных, психологических и физиологических особенностей</a:t>
            </a:r>
            <a:endParaRPr lang="ru-RU" alt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3938-2670-46D1-BB76-7363579938A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750" y="334012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4000" b="1" dirty="0" smtClean="0">
                <a:solidFill>
                  <a:srgbClr val="C00000"/>
                </a:solidFill>
              </a:rPr>
              <a:t>ЦЕЛЬ:</a:t>
            </a:r>
            <a:endParaRPr lang="ru-RU" altLang="ru-RU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643570" y="428604"/>
            <a:ext cx="3071834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80" y="214298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Указанная цель реализуется в ходе образовательной деятельности путем решения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следующих задач:</a:t>
            </a: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….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97281"/>
            <a:ext cx="87154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охрана и укрепление  физического и психического здоровья детей, в том числе их эмоционального благополучия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обеспечение равных возможностей для полноценного развития каждого ребенка в период дошкольного детства</a:t>
            </a:r>
          </a:p>
          <a:p>
            <a:pPr algn="just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обеспечение преемственности целей, задач и содержания образования, реализуемых в рамках образовательных программ различных уровней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42918"/>
            <a:ext cx="871543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объединение обучения и воспитания в целостный образовательный процесс на основе духовно-нравственных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социокультурных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356"/>
            <a:ext cx="87154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общей культуры личности детей,            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ребенка, формирования предпосылок учебной деятельности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обеспечение вариативности и разнообразия содержания Программ и организационных форм ДО,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72054"/>
            <a:ext cx="871543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</a:t>
            </a: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социокультурной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27175"/>
            <a:ext cx="8147080" cy="4572000"/>
          </a:xfrm>
        </p:spPr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полноценное проживание ребенком всех этапов детства, обогащение детского развития</a:t>
            </a:r>
          </a:p>
          <a:p>
            <a:r>
              <a:rPr lang="ru-RU" sz="2400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</a:t>
            </a:r>
          </a:p>
          <a:p>
            <a:r>
              <a:rPr lang="ru-RU" sz="2400" dirty="0" smtClean="0"/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8147080" cy="48133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поддержка инициативы детей в различных видах деятельности</a:t>
            </a:r>
          </a:p>
          <a:p>
            <a:r>
              <a:rPr lang="ru-RU" sz="2400" dirty="0" smtClean="0"/>
              <a:t>сотрудничество Организации с семьей</a:t>
            </a:r>
          </a:p>
          <a:p>
            <a:r>
              <a:rPr lang="ru-RU" sz="2400" dirty="0" smtClean="0"/>
              <a:t>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</a:t>
            </a:r>
          </a:p>
          <a:p>
            <a:r>
              <a:rPr lang="ru-RU" sz="2400" dirty="0" smtClean="0"/>
              <a:t>формирование познавательных интересов ребенка в различных видах деятельности</a:t>
            </a:r>
          </a:p>
          <a:p>
            <a:r>
              <a:rPr lang="ru-RU" sz="2400" dirty="0" smtClean="0"/>
              <a:t>возрастная адекватность дошкольного образования (соответствие условиям, требований, методов возрасту и особенностям развития)</a:t>
            </a:r>
          </a:p>
          <a:p>
            <a:r>
              <a:rPr lang="ru-RU" sz="2400" dirty="0" smtClean="0"/>
              <a:t>учет этнокультурной ситуации развития детей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90" y="785794"/>
            <a:ext cx="8229600" cy="59529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>
                <a:solidFill>
                  <a:srgbClr val="C00000"/>
                </a:solidFill>
              </a:rPr>
              <a:t>В основе реализации Программы принципы дошкольной педагогики и возрастной психологии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43082"/>
            <a:ext cx="8147080" cy="4572000"/>
          </a:xfrm>
        </p:spPr>
        <p:txBody>
          <a:bodyPr>
            <a:normAutofit/>
          </a:bodyPr>
          <a:lstStyle/>
          <a:p>
            <a:pPr marL="442913" indent="-354013" eaLnBrk="1" hangingPunct="1">
              <a:buFontTx/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+mj-lt"/>
              </a:rPr>
              <a:t>1.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развивающего образования,                          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которым главной целью дошкольного образования является развитие ребенка</a:t>
            </a:r>
          </a:p>
          <a:p>
            <a:pPr marL="442913" indent="-442913" algn="just" eaLnBrk="1" hangingPunct="1">
              <a:buFontTx/>
              <a:buNone/>
              <a:tabLst>
                <a:tab pos="4413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2. Принцип научной обоснованности и практической применимости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(содержание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714348" y="285735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Примерная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357950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татья 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71482" y="3357572"/>
            <a:ext cx="8586798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учебно-методическая документация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определяющая </a:t>
            </a:r>
            <a:r>
              <a:rPr lang="ru-RU" sz="2800" dirty="0" smtClean="0">
                <a:solidFill>
                  <a:srgbClr val="002060"/>
                </a:solidFill>
              </a:rPr>
              <a:t>рекомендуемые </a:t>
            </a:r>
            <a:r>
              <a:rPr lang="ru-RU" sz="2800" b="1" dirty="0" smtClean="0">
                <a:solidFill>
                  <a:srgbClr val="002060"/>
                </a:solidFill>
              </a:rPr>
              <a:t>объем и содержание</a:t>
            </a:r>
            <a:r>
              <a:rPr lang="ru-RU" sz="2800" dirty="0" smtClean="0">
                <a:solidFill>
                  <a:srgbClr val="002060"/>
                </a:solidFill>
              </a:rPr>
              <a:t> образования определенного уровня и (или) определенной направленности, </a:t>
            </a:r>
            <a:r>
              <a:rPr lang="ru-RU" sz="2800" b="1" dirty="0" smtClean="0">
                <a:solidFill>
                  <a:srgbClr val="002060"/>
                </a:solidFill>
              </a:rPr>
              <a:t>планируемые результаты </a:t>
            </a:r>
            <a:r>
              <a:rPr lang="ru-RU" sz="2800" dirty="0" smtClean="0">
                <a:solidFill>
                  <a:srgbClr val="002060"/>
                </a:solidFill>
              </a:rPr>
              <a:t>освоения образовательной программы, примерные </a:t>
            </a:r>
            <a:r>
              <a:rPr lang="ru-RU" sz="2800" b="1" dirty="0" smtClean="0">
                <a:solidFill>
                  <a:srgbClr val="002060"/>
                </a:solidFill>
              </a:rPr>
              <a:t>условия образовательной деятельности</a:t>
            </a:r>
            <a:r>
              <a:rPr lang="ru-RU" sz="2800" dirty="0" smtClean="0">
                <a:solidFill>
                  <a:srgbClr val="002060"/>
                </a:solidFill>
              </a:rPr>
              <a:t>, включая примерные расчеты нормативных затрат оказания государственных                                           услуг по реализации                                         образовательной программы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 bwMode="auto">
          <a:xfrm>
            <a:off x="6000750" y="4714875"/>
            <a:ext cx="30003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/>
              <a:t>обучаемость</a:t>
            </a:r>
            <a:endParaRPr lang="ru-RU" sz="1600" b="1" dirty="0"/>
          </a:p>
        </p:txBody>
      </p:sp>
      <p:sp>
        <p:nvSpPr>
          <p:cNvPr id="84" name="TextBox 83"/>
          <p:cNvSpPr txBox="1"/>
          <p:nvPr/>
        </p:nvSpPr>
        <p:spPr bwMode="auto">
          <a:xfrm>
            <a:off x="6000750" y="5429250"/>
            <a:ext cx="30003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/>
              <a:t>воспитуемость</a:t>
            </a:r>
            <a:endParaRPr lang="ru-RU" sz="1600" b="1" dirty="0"/>
          </a:p>
        </p:txBody>
      </p:sp>
      <p:sp>
        <p:nvSpPr>
          <p:cNvPr id="82" name="TextBox 81"/>
          <p:cNvSpPr txBox="1"/>
          <p:nvPr/>
        </p:nvSpPr>
        <p:spPr bwMode="auto">
          <a:xfrm>
            <a:off x="6000750" y="6215063"/>
            <a:ext cx="30003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/>
              <a:t>развиваемость</a:t>
            </a:r>
            <a:endParaRPr lang="ru-RU" sz="1600" b="1" dirty="0"/>
          </a:p>
        </p:txBody>
      </p:sp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effectLst/>
              </a:rPr>
              <a:t>Построение образовательной деятельности </a:t>
            </a:r>
          </a:p>
          <a:p>
            <a:pPr algn="ctr"/>
            <a:r>
              <a:rPr lang="ru-RU" altLang="ru-RU" sz="2800" b="1">
                <a:solidFill>
                  <a:srgbClr val="C00000"/>
                </a:solidFill>
                <a:effectLst/>
              </a:rPr>
              <a:t>в зоне ближайшего развития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63" y="1285875"/>
            <a:ext cx="3286125" cy="307181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75" y="1285875"/>
            <a:ext cx="8715375" cy="5429250"/>
            <a:chOff x="162125" y="1265763"/>
            <a:chExt cx="8714800" cy="5428297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3376600" y="3694211"/>
              <a:ext cx="2285849" cy="2449070"/>
              <a:chOff x="3376600" y="3550195"/>
              <a:chExt cx="2285849" cy="2449070"/>
            </a:xfrm>
          </p:grpSpPr>
          <p:grpSp>
            <p:nvGrpSpPr>
              <p:cNvPr id="6" name="Группа 6"/>
              <p:cNvGrpSpPr>
                <a:grpSpLocks/>
              </p:cNvGrpSpPr>
              <p:nvPr/>
            </p:nvGrpSpPr>
            <p:grpSpPr bwMode="auto">
              <a:xfrm>
                <a:off x="3376600" y="3550195"/>
                <a:ext cx="2285849" cy="2449070"/>
                <a:chOff x="3304592" y="2182163"/>
                <a:chExt cx="2285849" cy="2449070"/>
              </a:xfrm>
            </p:grpSpPr>
            <p:sp>
              <p:nvSpPr>
                <p:cNvPr id="4" name="Овальная выноска 3"/>
                <p:cNvSpPr/>
                <p:nvPr/>
              </p:nvSpPr>
              <p:spPr>
                <a:xfrm>
                  <a:off x="3304592" y="2182163"/>
                  <a:ext cx="2285849" cy="2449070"/>
                </a:xfrm>
                <a:prstGeom prst="wedgeEllipseCallout">
                  <a:avLst>
                    <a:gd name="adj1" fmla="val -15103"/>
                    <a:gd name="adj2" fmla="val 47455"/>
                  </a:avLst>
                </a:prstGeom>
                <a:solidFill>
                  <a:srgbClr val="00B050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 b="1" dirty="0"/>
                </a:p>
              </p:txBody>
            </p:sp>
            <p:sp>
              <p:nvSpPr>
                <p:cNvPr id="5" name="Овальная выноска 4"/>
                <p:cNvSpPr/>
                <p:nvPr/>
              </p:nvSpPr>
              <p:spPr>
                <a:xfrm>
                  <a:off x="3804621" y="2845611"/>
                  <a:ext cx="1214358" cy="1123391"/>
                </a:xfrm>
                <a:prstGeom prst="wedgeEllipseCallout">
                  <a:avLst>
                    <a:gd name="adj1" fmla="val -14805"/>
                    <a:gd name="adj2" fmla="val 53263"/>
                  </a:avLst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400" b="1" dirty="0"/>
                    <a:t>УАР</a:t>
                  </a:r>
                </a:p>
              </p:txBody>
            </p:sp>
          </p:grpSp>
          <p:sp>
            <p:nvSpPr>
              <p:cNvPr id="19488" name="TextBox 5"/>
              <p:cNvSpPr txBox="1">
                <a:spLocks noChangeArrowheads="1"/>
              </p:cNvSpPr>
              <p:nvPr/>
            </p:nvSpPr>
            <p:spPr bwMode="auto">
              <a:xfrm>
                <a:off x="4232206" y="3693046"/>
                <a:ext cx="1073079" cy="461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2400" b="1" dirty="0">
                    <a:solidFill>
                      <a:schemeClr val="bg1"/>
                    </a:solidFill>
                  </a:rPr>
                  <a:t>ЗБР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33882" y="1265763"/>
              <a:ext cx="3143043" cy="305222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E2E77B"/>
                  </a:solidFill>
                </a:rPr>
                <a:t>«Зона ближайшего развития» (ЗБР)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обозначает  то, что ребенок не может выполнить самостоятельно, но   с чем он справляется с небольшой помощью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21"/>
            <p:cNvGrpSpPr>
              <a:grpSpLocks/>
            </p:cNvGrpSpPr>
            <p:nvPr/>
          </p:nvGrpSpPr>
          <p:grpSpPr bwMode="auto">
            <a:xfrm>
              <a:off x="233558" y="1408613"/>
              <a:ext cx="3071610" cy="2877619"/>
              <a:chOff x="233558" y="1380160"/>
              <a:chExt cx="3071610" cy="2877619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33558" y="1380160"/>
                <a:ext cx="3071609" cy="2877633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4990" y="1451585"/>
                <a:ext cx="2773180" cy="27744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2200" b="1" dirty="0">
                    <a:solidFill>
                      <a:srgbClr val="E2E77B"/>
                    </a:solidFill>
                    <a:cs typeface="Arial" pitchFamily="34" charset="0"/>
                  </a:rPr>
                  <a:t>«Уровень актуального развития» (УАР)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ru-RU" sz="2000" b="1" dirty="0">
                    <a:solidFill>
                      <a:schemeClr val="tx1"/>
                    </a:solidFill>
                    <a:cs typeface="Arial" pitchFamily="34" charset="0"/>
                  </a:rPr>
                  <a:t>характеризуется тем, какие задания ребенок может выполнить вполне самостоятельно</a:t>
                </a:r>
                <a:endParaRPr lang="ru-RU" sz="20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Группа 28"/>
            <p:cNvGrpSpPr>
              <a:grpSpLocks/>
            </p:cNvGrpSpPr>
            <p:nvPr/>
          </p:nvGrpSpPr>
          <p:grpSpPr bwMode="auto">
            <a:xfrm>
              <a:off x="162125" y="4705250"/>
              <a:ext cx="2928744" cy="1988810"/>
              <a:chOff x="79690" y="4267433"/>
              <a:chExt cx="2928744" cy="198881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9690" y="4267455"/>
                <a:ext cx="2928745" cy="5237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800" b="1" dirty="0" err="1"/>
                  <a:t>обученность</a:t>
                </a:r>
                <a:endParaRPr lang="ru-RU" sz="28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690" y="5018210"/>
                <a:ext cx="2928745" cy="5237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800" b="1" dirty="0"/>
                  <a:t>воспитанность</a:t>
                </a:r>
                <a:endParaRPr lang="ru-RU" sz="2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690" y="5732460"/>
                <a:ext cx="2857312" cy="5237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800" b="1" dirty="0"/>
                  <a:t>развитость</a:t>
                </a:r>
                <a:endParaRPr lang="ru-RU" sz="1600" b="1" dirty="0"/>
              </a:p>
            </p:txBody>
          </p:sp>
        </p:grpSp>
        <p:grpSp>
          <p:nvGrpSpPr>
            <p:cNvPr id="9" name="Группа 36"/>
            <p:cNvGrpSpPr>
              <a:grpSpLocks/>
            </p:cNvGrpSpPr>
            <p:nvPr/>
          </p:nvGrpSpPr>
          <p:grpSpPr bwMode="auto">
            <a:xfrm>
              <a:off x="2733705" y="3695005"/>
              <a:ext cx="523838" cy="2714133"/>
              <a:chOff x="2733705" y="3695005"/>
              <a:chExt cx="523838" cy="2714133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877454" y="5050493"/>
                <a:ext cx="2714149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H="1">
                <a:off x="2733705" y="4837012"/>
                <a:ext cx="523840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2733705" y="5551261"/>
                <a:ext cx="523840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H="1">
                <a:off x="2733705" y="6408361"/>
                <a:ext cx="523840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 flipH="1">
              <a:off x="5805315" y="3979911"/>
              <a:ext cx="525425" cy="2285599"/>
              <a:chOff x="2755652" y="3920044"/>
              <a:chExt cx="525425" cy="2285599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281076" y="3920045"/>
                <a:ext cx="0" cy="228559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2755649" y="4705720"/>
                <a:ext cx="52542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2755649" y="5419970"/>
                <a:ext cx="52542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2755649" y="6205644"/>
                <a:ext cx="52542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>
              <a:stCxn id="19" idx="3"/>
            </p:cNvCxnSpPr>
            <p:nvPr/>
          </p:nvCxnSpPr>
          <p:spPr>
            <a:xfrm>
              <a:off x="3305168" y="2846635"/>
              <a:ext cx="1195309" cy="18872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6" idx="1"/>
            </p:cNvCxnSpPr>
            <p:nvPr/>
          </p:nvCxnSpPr>
          <p:spPr>
            <a:xfrm rot="10800000" flipV="1">
              <a:off x="5003681" y="2802193"/>
              <a:ext cx="658770" cy="14904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98BAA-EF88-485F-9B4F-28F7DB8C78EC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830408"/>
            <a:ext cx="8034366" cy="4598988"/>
          </a:xfrm>
        </p:spPr>
        <p:txBody>
          <a:bodyPr/>
          <a:lstStyle/>
          <a:p>
            <a:pPr marL="530225" indent="-530225" eaLnBrk="1" hangingPunct="1">
              <a:buClr>
                <a:srgbClr val="002060"/>
              </a:buClr>
              <a:buFontTx/>
              <a:buAutoNum type="arabicPeriod" startAt="3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интеграции содержания дошкольного образования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возрастными возможностями и особенностями детей, спецификой и возможностями образовательных областей</a:t>
            </a:r>
          </a:p>
          <a:p>
            <a:pPr marL="0" indent="0" eaLnBrk="1" hangingPunct="1">
              <a:buClr>
                <a:srgbClr val="002060"/>
              </a:buClr>
              <a:buNone/>
              <a:tabLst>
                <a:tab pos="442913" algn="l"/>
                <a:tab pos="530225" algn="l"/>
              </a:tabLst>
            </a:pPr>
            <a:endParaRPr lang="ru-RU" altLang="ru-RU" sz="2400" dirty="0" smtClean="0">
              <a:solidFill>
                <a:srgbClr val="002060"/>
              </a:solidFill>
              <a:latin typeface="+mj-lt"/>
            </a:endParaRPr>
          </a:p>
          <a:p>
            <a:pPr marL="530225" indent="-530225">
              <a:buClr>
                <a:srgbClr val="002060"/>
              </a:buClr>
              <a:buFont typeface="+mj-lt"/>
              <a:buAutoNum type="arabicPeriod" startAt="4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Комплексно-тематический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принцип построения образовательного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процесса</a:t>
            </a:r>
            <a:endParaRPr lang="ru-RU" alt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1490" y="785794"/>
            <a:ext cx="8229600" cy="59529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основе реализации Программы принципы дошкольной педагогики и возрастной психологии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2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73DE-4B9C-4BC0-A14C-5D3F9438E2B8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7"/>
            <a:ext cx="8229600" cy="357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A50021"/>
                </a:solidFill>
              </a:rPr>
              <a:t>Принцип интеграции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285720" y="857232"/>
            <a:ext cx="8507412" cy="438785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Связан с возрастными особенностями детей дошкольного возраста, когда: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поведение и деятельность дошкольника представляют собой   «еще недостаточно дифференцированное целое»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A50021"/>
                </a:solidFill>
              </a:rPr>
              <a:t>  (</a:t>
            </a:r>
            <a:r>
              <a:rPr lang="ru-RU" altLang="ru-RU" sz="2000" b="1" dirty="0" err="1" smtClean="0">
                <a:solidFill>
                  <a:srgbClr val="A50021"/>
                </a:solidFill>
              </a:rPr>
              <a:t>Выготский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 Л.С.)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«схватывание» целого раньше частей, позволяет индивиду   (в детском возрасте – О.С.,Н.Ф.) «сразу», интегрально видеть    предметы глазами всех людей…» 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(Давыдов В.В.)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«прежде чем знание о целостности мира будет оформлено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 системе теоретических понятий ребенка, он должен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воссоздать подвижный интегральный образ действительности на уровне воображения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» (Давыдов В.В., Кудрявцев В.Т.)</a:t>
            </a:r>
          </a:p>
        </p:txBody>
      </p:sp>
    </p:spTree>
    <p:extLst>
      <p:ext uri="{BB962C8B-B14F-4D97-AF65-F5344CB8AC3E}">
        <p14:creationId xmlns:p14="http://schemas.microsoft.com/office/powerpoint/2010/main" xmlns="" val="190880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937E-2AB7-46E6-A4C0-4A0F172BDAF5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614" y="285728"/>
            <a:ext cx="8229600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Комплексно-тематический принцип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24000"/>
            <a:ext cx="8248680" cy="459898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Объединение комплекса различных видов специфических детских деятельностей вокруг единой «темы»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Виды «тем»: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«организующие моменты», «тематические недели», «события», «реализация проектов», «сезонные явления в природе», «праздники», «традиции» и т.д.</a:t>
            </a:r>
          </a:p>
          <a:p>
            <a:pPr marL="609600" indent="-609600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Тесная взаимосвязь и взаимозависимость</a:t>
            </a:r>
            <a:br>
              <a:rPr lang="ru-RU" altLang="ru-RU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с интеграцией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видов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детской деятельности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3704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r>
                <a:rPr lang="ru-RU" altLang="ru-RU" sz="2400" i="1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1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Содержание Программы учитывает возрастные и индивидуальные особенности контингента детей, воспитывающихся в 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МДОУ</a:t>
            </a:r>
            <a:r>
              <a:rPr lang="ru-RU" sz="2800" b="1" dirty="0" smtClean="0">
                <a:solidFill>
                  <a:srgbClr val="002060"/>
                </a:solidFill>
              </a:rPr>
              <a:t> –</a:t>
            </a:r>
            <a:r>
              <a:rPr lang="ru-RU" sz="2800" dirty="0" smtClean="0">
                <a:solidFill>
                  <a:srgbClr val="002060"/>
                </a:solidFill>
              </a:rPr>
              <a:t> ….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Всего  … детей.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Общее количество групп – … , из них – …..</a:t>
            </a:r>
            <a:r>
              <a:rPr lang="ru-RU" sz="2800" b="1" i="1" dirty="0" smtClean="0">
                <a:solidFill>
                  <a:srgbClr val="002060"/>
                </a:solidFill>
              </a:rPr>
              <a:t>  направленности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Структура групп МДОУ (кол-во групп и кол-во детей)  и особенности контингента (основные характеристики воспитанников: возрастные и индивидуальные). Возрастные характеристики можно найти во всех комплексных программах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1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57166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  Содержание Программы учитывает также особенности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современных детей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r>
              <a:rPr lang="ru-RU" altLang="ru-RU" sz="3600" b="1" kern="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гиперактивность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, любознательность, повышенная потребность к восприятию информации.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C00000"/>
                </a:solidFill>
                <a:effectLst/>
              </a:rPr>
              <a:t>                Современная </a:t>
            </a:r>
            <a:r>
              <a:rPr lang="ru-RU" altLang="ru-RU" sz="3600" b="1" kern="0" dirty="0" err="1">
                <a:solidFill>
                  <a:srgbClr val="C00000"/>
                </a:solidFill>
                <a:effectLst/>
              </a:rPr>
              <a:t>социокультурная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</a:rPr>
              <a:t> ситуация развития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</a:rPr>
              <a:t>ребенка отражает …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91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ребёнка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ru-RU" altLang="ru-RU" sz="2600" b="1" dirty="0">
              <a:solidFill>
                <a:srgbClr val="A50021"/>
              </a:solidFill>
              <a:latin typeface="+mj-lt"/>
            </a:endParaRP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r>
              <a:rPr lang="ru-RU" altLang="ru-RU" sz="1600" b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Бóльшая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открытость мира и доступность его познания для ребенка, больше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источников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информации </a:t>
            </a:r>
            <a:r>
              <a:rPr lang="ru-RU" altLang="ru-RU" sz="2000" dirty="0">
                <a:latin typeface="+mj-lt"/>
              </a:rPr>
              <a:t>(телевидение, интернет, большое количество игр и игрушек)</a:t>
            </a:r>
            <a:br>
              <a:rPr lang="ru-RU" altLang="ru-RU" sz="2000" dirty="0">
                <a:latin typeface="+mj-lt"/>
              </a:rPr>
            </a:br>
            <a:r>
              <a:rPr lang="ru-RU" altLang="ru-RU" sz="2000" dirty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агрессивность доступной для ребенка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информации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Культурная неустойчивость окружающего мира, смешение культур 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совокупности 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многоязычностью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 </a:t>
            </a:r>
            <a:r>
              <a:rPr lang="ru-RU" altLang="ru-RU" sz="2000" b="1" dirty="0" err="1">
                <a:solidFill>
                  <a:srgbClr val="002060"/>
                </a:solidFill>
                <a:latin typeface="+mj-lt"/>
              </a:rPr>
              <a:t>разностность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 и иногда противоречивость предлагаемых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разными 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культурами образцов поведения и образцов отношения к окружающему миру </a:t>
            </a:r>
            <a:endParaRPr lang="ru-RU" alt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3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Сложность окружающей среды с технологической точки зрения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нарушение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устоявшейся традиционной схемы передачи знаний и опыта от взрослых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детям </a:t>
            </a:r>
            <a:r>
              <a:rPr lang="ru-RU" altLang="ru-RU" sz="2000" b="1" dirty="0" smtClean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формирование уже на этапе дошкольного детства универсальных,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комплексных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качеств личности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ребенка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858280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</a:t>
            </a: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ребёнка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ru-RU" altLang="ru-RU" sz="1700" b="1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новая методология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овладение ребенком комплексным инструментарием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понимание ребенком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важности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 неважности (второстепенности) информации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отбор содержания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дошкольного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усиление роли взрослого в защите ребенка от негативного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воздействия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излишних источников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познания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6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Агрессивность окружающей среды и ограниченность механизмов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приспособляемости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человеческого организма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к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быстро изменяющимся условиям, наличие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 многочисленных вредных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для здоровья факторов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негативное влияние на здоровье детей –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как физическое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, так и психическое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возрастание роли инклюзивного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влияние на формирование у детей норм поведения, исключающих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пренебрежительное отношение к детям с ограниченными возможностями здоровья  </a:t>
            </a:r>
          </a:p>
        </p:txBody>
      </p:sp>
    </p:spTree>
    <p:extLst>
      <p:ext uri="{BB962C8B-B14F-4D97-AF65-F5344CB8AC3E}">
        <p14:creationId xmlns:p14="http://schemas.microsoft.com/office/powerpoint/2010/main" xmlns="" val="15741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714348" y="357173"/>
            <a:ext cx="7715250" cy="142875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Примерная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57158" y="3000382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включаются </a:t>
            </a:r>
            <a:r>
              <a:rPr lang="ru-RU" sz="2800" b="1" dirty="0" smtClean="0">
                <a:solidFill>
                  <a:srgbClr val="C00000"/>
                </a:solidFill>
              </a:rPr>
              <a:t>по результатам экспертизы в реестр </a:t>
            </a:r>
            <a:r>
              <a:rPr lang="ru-RU" sz="2800" b="1" dirty="0" smtClean="0">
                <a:solidFill>
                  <a:srgbClr val="002060"/>
                </a:solidFill>
              </a:rPr>
              <a:t>примерных основных образовательных программ, являющийся государственной информационной системой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500694" y="5429264"/>
            <a:ext cx="3214710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1974590"/>
            <a:ext cx="8358245" cy="4526244"/>
            <a:chOff x="411480" y="0"/>
            <a:chExt cx="65988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22070" y="33876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 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Какими характеристиками необходимо дополнить пояснительную записку?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14298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6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36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Особенностью построения Программы является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признание приоритетным направлением деятельности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</a:rPr>
              <a:t>Соотношение обязательной 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части Программы и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</a:rPr>
              <a:t>части, формируемой участниками образовательных отношений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 с учетом приоритетного направления деятельности определено как … (75% и 25%) </a:t>
            </a:r>
            <a:endParaRPr lang="ru-RU" altLang="ru-RU" sz="32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5" y="500063"/>
            <a:ext cx="8215339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МДОУ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«_______________»  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работает в условиях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полного дня (12-часового пребывания)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 Группы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функционируют            в режиме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5-дневной рабочей недели.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1974590"/>
            <a:ext cx="8358245" cy="4526244"/>
            <a:chOff x="411480" y="0"/>
            <a:chExt cx="65988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22070" y="33876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 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Какими характеристиками необходимо дополнить пояснительную записку?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14298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54936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428596" y="2000240"/>
            <a:ext cx="8501122" cy="3929090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7046" name="Picture 4" descr="Рисунок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003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428596" y="2000240"/>
            <a:ext cx="8501122" cy="3929090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16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4400" b="1" dirty="0">
                  <a:solidFill>
                    <a:srgbClr val="002060"/>
                  </a:solidFill>
                </a:rPr>
                <a:t> интегративные качества</a:t>
              </a:r>
            </a:p>
            <a:p>
              <a:pPr>
                <a:buFont typeface="Wingdings" pitchFamily="2" charset="2"/>
                <a:buChar char="ü"/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4400" b="1" dirty="0">
                  <a:solidFill>
                    <a:srgbClr val="002060"/>
                  </a:solidFill>
                </a:rPr>
                <a:t> целевые ориентиры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1142976" y="2714623"/>
            <a:ext cx="4286280" cy="142875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357158" y="2000240"/>
            <a:ext cx="8501122" cy="4429156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41870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Целевые ориентиры развития ребёнка младенческого, раннего и дошкольного возрастов (в соответствии с контингентом воспитанников  организации),  дополненные ориентирами, связанными с реализацией приоритетного направления деятельности организации</a:t>
            </a:r>
          </a:p>
          <a:p>
            <a:pPr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+ … П</a:t>
            </a:r>
            <a:r>
              <a:rPr lang="ru-RU" sz="2400" dirty="0" smtClean="0">
                <a:solidFill>
                  <a:srgbClr val="002060"/>
                </a:solidFill>
              </a:rPr>
              <a:t>ромежуточные планируемые результаты, предлагаемые авторами примерных ООП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714744" y="457200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57171"/>
            <a:ext cx="7929563" cy="7143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–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TextBox 15"/>
          <p:cNvSpPr txBox="1">
            <a:spLocks noChangeArrowheads="1"/>
          </p:cNvSpPr>
          <p:nvPr/>
        </p:nvSpPr>
        <p:spPr bwMode="auto">
          <a:xfrm>
            <a:off x="285781" y="1142984"/>
            <a:ext cx="8643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социально-нормативные возрастные характеристики возможных достижений ребенка на этапе завершения уровня дошкольного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образования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857884" y="2643182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85720" y="3286124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также от её  характера, особенностей развития  детей и видов Организации,                                  реализующей Программу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929322" y="421481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85720" y="4857760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подлежат непосредственной оценке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том числе в виде педагогической диагностики (мониторинга),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являются основой объективной оценки подготовки детей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929322" y="600076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7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714487"/>
            <a:ext cx="8004204" cy="43846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уровня развития детей, в том числе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</a:p>
          <a:p>
            <a:pPr lvl="8">
              <a:spcAft>
                <a:spcPts val="600"/>
              </a:spcAft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			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8786842" cy="1296144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Целевые ориентиры</a:t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 не могут служить основанием для</a:t>
            </a:r>
            <a:endParaRPr lang="ru-RU" altLang="ru-RU" sz="3600" b="1" dirty="0">
              <a:solidFill>
                <a:srgbClr val="A50021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857884" y="600076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7BFE6-83D3-401F-A97E-D30856CF9730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565533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</a:rPr>
              <a:t>Содержательный раздел </a:t>
            </a:r>
            <a:br>
              <a:rPr lang="ru-RU" altLang="ru-RU" sz="4800" b="1" dirty="0" smtClean="0">
                <a:solidFill>
                  <a:srgbClr val="C00000"/>
                </a:solidFill>
              </a:rPr>
            </a:br>
            <a:r>
              <a:rPr lang="ru-RU" altLang="ru-RU" sz="48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8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42910" y="357173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42920" y="3429000"/>
            <a:ext cx="7086600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комплекс 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основных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характеристик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дошкольного образования (объем, содержание, планируемые результаты),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организационно-педагогических условий 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иных компонентов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, а также оценочных и методических материалов</a:t>
            </a:r>
          </a:p>
          <a:p>
            <a:endParaRPr lang="ru-RU" altLang="ru-RU" sz="3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357166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42493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800"/>
              </a:spcBef>
              <a:buFont typeface="Georgia" pitchFamily="18" charset="0"/>
              <a:buChar char="–"/>
            </a:pPr>
            <a:r>
              <a:rPr lang="ru-RU" sz="2200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От рождения до школы</a:t>
            </a:r>
            <a:r>
              <a:rPr lang="ru-RU" sz="2200" dirty="0">
                <a:solidFill>
                  <a:srgbClr val="002060"/>
                </a:solidFill>
              </a:rPr>
              <a:t>» </a:t>
            </a:r>
            <a:r>
              <a:rPr lang="ru-RU" sz="2200" dirty="0"/>
              <a:t>Примерная общеобразовательная программа дошкольного образования / Под ред. Н.Е. </a:t>
            </a:r>
            <a:r>
              <a:rPr lang="ru-RU" sz="2200" dirty="0" err="1"/>
              <a:t>Вераксы</a:t>
            </a:r>
            <a:r>
              <a:rPr lang="ru-RU" sz="2200" dirty="0"/>
              <a:t>, Т.С. Комаровой, М. А. Васильевой. </a:t>
            </a:r>
          </a:p>
          <a:p>
            <a:pPr marL="285750" lvl="0" indent="-285750">
              <a:spcBef>
                <a:spcPts val="1800"/>
              </a:spcBef>
              <a:buFont typeface="Georgia" pitchFamily="18" charset="0"/>
              <a:buChar char="–"/>
            </a:pPr>
            <a:r>
              <a:rPr lang="ru-RU" sz="2200" dirty="0"/>
              <a:t>Примерная основная образовательная программа дошкольного образования </a:t>
            </a:r>
            <a:r>
              <a:rPr lang="ru-RU" sz="2200" dirty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Мозаика</a:t>
            </a:r>
            <a:r>
              <a:rPr lang="ru-RU" sz="2200" dirty="0">
                <a:solidFill>
                  <a:srgbClr val="002060"/>
                </a:solidFill>
              </a:rPr>
              <a:t>» </a:t>
            </a:r>
            <a:r>
              <a:rPr lang="ru-RU" sz="2200" dirty="0"/>
              <a:t>/ авт.-сост. В.Ю. </a:t>
            </a:r>
            <a:r>
              <a:rPr lang="ru-RU" sz="2200" dirty="0" err="1"/>
              <a:t>Белькович</a:t>
            </a:r>
            <a:r>
              <a:rPr lang="ru-RU" sz="2200" dirty="0"/>
              <a:t>, Н.В. </a:t>
            </a:r>
            <a:r>
              <a:rPr lang="ru-RU" sz="2200" dirty="0" err="1"/>
              <a:t>Гребёнкина</a:t>
            </a:r>
            <a:r>
              <a:rPr lang="ru-RU" sz="2200" dirty="0"/>
              <a:t>, И.А. </a:t>
            </a:r>
            <a:r>
              <a:rPr lang="ru-RU" sz="2200" dirty="0" err="1"/>
              <a:t>Кильдышева</a:t>
            </a:r>
            <a:r>
              <a:rPr lang="ru-RU" sz="2200" dirty="0"/>
              <a:t>. – М.: ООО «Русское слово – учебник», 2014. – 464 с. – (ФГОС ДО. Программно-методический комплекс «Мозаичный ПАРК»).</a:t>
            </a:r>
          </a:p>
          <a:p>
            <a:pPr marL="285750" lvl="0" indent="-285750">
              <a:spcBef>
                <a:spcPts val="1800"/>
              </a:spcBef>
              <a:buFont typeface="Georgia" pitchFamily="18" charset="0"/>
              <a:buChar char="–"/>
            </a:pPr>
            <a:r>
              <a:rPr lang="ru-RU" sz="2200" dirty="0"/>
              <a:t>Примерная основная образовательная программа дошкольного образования </a:t>
            </a:r>
            <a:r>
              <a:rPr lang="ru-RU" sz="2200" dirty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Разноцветная планета</a:t>
            </a:r>
            <a:r>
              <a:rPr lang="ru-RU" sz="2200" dirty="0">
                <a:solidFill>
                  <a:srgbClr val="002060"/>
                </a:solidFill>
              </a:rPr>
              <a:t>» </a:t>
            </a:r>
            <a:r>
              <a:rPr lang="ru-RU" sz="2200" dirty="0"/>
              <a:t>/ Под редакцией Е.А. </a:t>
            </a:r>
            <a:r>
              <a:rPr lang="ru-RU" sz="2200" dirty="0" err="1"/>
              <a:t>Хамраевой</a:t>
            </a:r>
            <a:r>
              <a:rPr lang="ru-RU" sz="2200" dirty="0"/>
              <a:t> и И.В. Мальцевой.</a:t>
            </a:r>
          </a:p>
          <a:p>
            <a:pPr marL="285750" indent="-285750">
              <a:spcBef>
                <a:spcPts val="1800"/>
              </a:spcBef>
              <a:buFont typeface="Georgia" pitchFamily="18" charset="0"/>
              <a:buChar char="–"/>
            </a:pPr>
            <a:r>
              <a:rPr lang="ru-RU" sz="2200" dirty="0"/>
              <a:t>Примерная основная образовательная программа </a:t>
            </a:r>
            <a:r>
              <a:rPr lang="ru-RU" sz="2200" dirty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Радуга</a:t>
            </a:r>
            <a:r>
              <a:rPr lang="ru-RU" sz="2200" dirty="0">
                <a:solidFill>
                  <a:srgbClr val="002060"/>
                </a:solidFill>
              </a:rPr>
              <a:t>» </a:t>
            </a:r>
            <a:r>
              <a:rPr lang="ru-RU" sz="2200" dirty="0"/>
              <a:t>/ Под редакцией Е.В. </a:t>
            </a:r>
            <a:r>
              <a:rPr lang="ru-RU" sz="2200" dirty="0" smtClean="0"/>
              <a:t>Соловьевой</a:t>
            </a:r>
            <a:endParaRPr lang="ru-RU" sz="2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6856" y="428604"/>
            <a:ext cx="8229600" cy="42703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solidFill>
                  <a:srgbClr val="C00000"/>
                </a:solidFill>
              </a:rPr>
              <a:t>Проекты примерных ООП</a:t>
            </a:r>
          </a:p>
        </p:txBody>
      </p:sp>
    </p:spTree>
    <p:extLst>
      <p:ext uri="{BB962C8B-B14F-4D97-AF65-F5344CB8AC3E}">
        <p14:creationId xmlns:p14="http://schemas.microsoft.com/office/powerpoint/2010/main" xmlns="" val="4251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71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94470453"/>
              </p:ext>
            </p:extLst>
          </p:nvPr>
        </p:nvGraphicFramePr>
        <p:xfrm>
          <a:off x="220689" y="285728"/>
          <a:ext cx="8637591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40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48692"/>
            <a:ext cx="846445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 marL="342900" indent="-342900">
              <a:spcAft>
                <a:spcPts val="600"/>
              </a:spcAft>
            </a:pPr>
            <a:endParaRPr lang="ru-RU" sz="1000" dirty="0" smtClean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>
              <a:spcAft>
                <a:spcPts val="600"/>
              </a:spcAft>
            </a:pPr>
            <a:endParaRPr lang="ru-RU" sz="1000" dirty="0" smtClean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endParaRPr lang="ru-RU" sz="1000" dirty="0" smtClean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ПРЕДЛАГАЕМ …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234546953"/>
              </p:ext>
            </p:extLst>
          </p:nvPr>
        </p:nvGraphicFramePr>
        <p:xfrm>
          <a:off x="755576" y="692696"/>
          <a:ext cx="662473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0312" y="692696"/>
            <a:ext cx="792088" cy="3312368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ОБРАЗОВАТЕЛЬНЫЕ ОБЛАСТИ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19914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ОБЯЗАТЕЛЬНАЯ ЧАСТЬ -  с учётом Примерной ООП</a:t>
            </a:r>
          </a:p>
          <a:p>
            <a:pPr>
              <a:spcAft>
                <a:spcPts val="600"/>
              </a:spcAft>
            </a:pPr>
            <a:endParaRPr lang="ru-RU" sz="1000" dirty="0" smtClean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ЧАСТЬ, ФОРМИРУЕМАЯ УЧАСТНИКАМИ ОБРАЗОВАТЕЛЬНЫХ ОТНОШЕНИЙ - дополнительные материалы с учётом используемых методических пособий, обеспечивающих реализацию данного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176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401D-1587-4176-BD03-62B785160B56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1403648" y="1090604"/>
            <a:ext cx="6768752" cy="5146708"/>
            <a:chOff x="1475086" y="1428736"/>
            <a:chExt cx="6768752" cy="514670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2214578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Принципы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3071802" y="1857364"/>
              <a:ext cx="142876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357422" y="1428736"/>
              <a:ext cx="1439862" cy="39528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238734" y="1428736"/>
              <a:ext cx="1439863" cy="4318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Задачи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797284" y="1679561"/>
              <a:ext cx="14414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518009" y="3786190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654409" y="4143380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Методы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2439996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Направления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572000" y="2857496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4500562" y="4643446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rot="10800000" flipV="1">
              <a:off x="3428992" y="4643446"/>
              <a:ext cx="108267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845064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416172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Средства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 bwMode="auto">
            <a:xfrm>
              <a:off x="3230547" y="5643578"/>
              <a:ext cx="1198577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 rot="10800000" flipV="1">
              <a:off x="4500562" y="5643578"/>
              <a:ext cx="129698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rot="10800000" flipV="1">
              <a:off x="4643438" y="1928802"/>
              <a:ext cx="13303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475086" y="6143644"/>
              <a:ext cx="6768752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Содержание (по возрастным группам) 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4" name="AutoShape 2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71934" y="28572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ПРЕДЛАГАЕМ …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30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8596" y="285728"/>
            <a:ext cx="2071702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9" y="4412704"/>
            <a:ext cx="8102630" cy="1752600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Образовательная область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«Познавательное развитие»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D:\Личное\Фотографии\Фото. раб\ФОТО ДОУ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216" y="620688"/>
            <a:ext cx="5255568" cy="39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093296"/>
            <a:ext cx="624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 ВО ВТОРОЙ ЧАСТИ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42910" y="357173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5643570" y="5357826"/>
            <a:ext cx="3143272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татья 12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00034" y="3286134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образовательная программа</a:t>
            </a:r>
            <a:r>
              <a:rPr lang="ru-RU" alt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, которая </a:t>
            </a:r>
          </a:p>
          <a:p>
            <a:endParaRPr lang="ru-RU" alt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определяет</a:t>
            </a:r>
            <a:r>
              <a:rPr lang="ru-RU" alt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 содержание образования</a:t>
            </a:r>
          </a:p>
          <a:p>
            <a:pPr>
              <a:buFontTx/>
              <a:buChar char="-"/>
            </a:pPr>
            <a:endParaRPr lang="ru-RU" altLang="ru-RU" sz="3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реализуется</a:t>
            </a:r>
            <a:r>
              <a:rPr lang="ru-RU" alt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 по уровням общего и профессионального образования </a:t>
            </a:r>
          </a:p>
          <a:p>
            <a:endParaRPr lang="ru-RU" altLang="ru-RU" sz="3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357166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915112"/>
            <a:ext cx="8785225" cy="4942780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разрабатывается и  утверждается</a:t>
            </a:r>
            <a:r>
              <a:rPr lang="en-US" alt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организацией 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самостоятельно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72000" indent="0" eaLnBrk="1" hangingPunct="1">
              <a:buFontTx/>
              <a:buNone/>
            </a:pPr>
            <a:endParaRPr lang="ru-RU" altLang="ru-RU" sz="1000" b="1" i="1" dirty="0" smtClean="0">
              <a:solidFill>
                <a:srgbClr val="002060"/>
              </a:solidFill>
              <a:latin typeface="+mj-lt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соответствии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с федеральным государственным образовательным стандартом дошкольного образования</a:t>
            </a:r>
            <a:endParaRPr lang="ru-RU" altLang="ru-RU" sz="2800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учетом соответствующей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примерной основной образовательной программы дошкольного образования</a:t>
            </a:r>
          </a:p>
          <a:p>
            <a:pPr marL="72000" lvl="1" indent="0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72198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785918" y="5500702"/>
            <a:ext cx="3143272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285728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3585</TotalTime>
  <Words>3509</Words>
  <Application>Microsoft Office PowerPoint</Application>
  <PresentationFormat>Экран (4:3)</PresentationFormat>
  <Paragraphs>652</Paragraphs>
  <Slides>75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77" baseType="lpstr">
      <vt:lpstr>Официальная</vt:lpstr>
      <vt:lpstr>Textured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Обязательная часть ООП ДО</vt:lpstr>
      <vt:lpstr>Слайд 20</vt:lpstr>
      <vt:lpstr>Слайд 21</vt:lpstr>
      <vt:lpstr>Слайд 22</vt:lpstr>
      <vt:lpstr>Слайд 23</vt:lpstr>
      <vt:lpstr>Слайд 24</vt:lpstr>
      <vt:lpstr>Часть, формируемая участниками образовательных отношений </vt:lpstr>
      <vt:lpstr>    Структура Программы</vt:lpstr>
      <vt:lpstr>Слайд 27</vt:lpstr>
      <vt:lpstr>Оформление Программы</vt:lpstr>
      <vt:lpstr>Дополнительный раздел  Программы</vt:lpstr>
      <vt:lpstr>Целевой раздел  основной образовательной программы</vt:lpstr>
      <vt:lpstr>Слайд 31</vt:lpstr>
      <vt:lpstr>Слайд 32</vt:lpstr>
      <vt:lpstr>Целевой раздел Программы</vt:lpstr>
      <vt:lpstr>Слайд 34</vt:lpstr>
      <vt:lpstr>Слайд 35</vt:lpstr>
      <vt:lpstr>При разработке основной образовательной программы учитывались следующие нормативные документы: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Программа строится  на основании следующих принципов </vt:lpstr>
      <vt:lpstr>Программа строится  на основании следующих принципов </vt:lpstr>
      <vt:lpstr>В основе реализации Программы принципы дошкольной педагогики и возрастной психологии</vt:lpstr>
      <vt:lpstr>Слайд 50</vt:lpstr>
      <vt:lpstr>Слайд 51</vt:lpstr>
      <vt:lpstr>Принцип интеграции</vt:lpstr>
      <vt:lpstr>Комплексно-тематический принцип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Целевые ориентиры – </vt:lpstr>
      <vt:lpstr>   Целевые ориентиры  не могут служить основанием для</vt:lpstr>
      <vt:lpstr>Содержательный раздел  основной образовательной программы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Labutinanv</dc:creator>
  <cp:lastModifiedBy>RePack by SPecialiST</cp:lastModifiedBy>
  <cp:revision>348</cp:revision>
  <dcterms:created xsi:type="dcterms:W3CDTF">2014-01-14T04:54:55Z</dcterms:created>
  <dcterms:modified xsi:type="dcterms:W3CDTF">2015-05-31T15:31:13Z</dcterms:modified>
</cp:coreProperties>
</file>