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72" r:id="rId4"/>
    <p:sldId id="273" r:id="rId5"/>
    <p:sldId id="274" r:id="rId6"/>
    <p:sldId id="279" r:id="rId7"/>
    <p:sldId id="280" r:id="rId8"/>
    <p:sldId id="290" r:id="rId9"/>
    <p:sldId id="286" r:id="rId10"/>
    <p:sldId id="289" r:id="rId11"/>
    <p:sldId id="288" r:id="rId12"/>
    <p:sldId id="285" r:id="rId13"/>
    <p:sldId id="282" r:id="rId14"/>
    <p:sldId id="283" r:id="rId15"/>
    <p:sldId id="284" r:id="rId16"/>
    <p:sldId id="275" r:id="rId17"/>
    <p:sldId id="277" r:id="rId18"/>
    <p:sldId id="287" r:id="rId19"/>
    <p:sldId id="278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10.11.2015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10.11.2015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10.11.2015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10.11.2015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10.11.2015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10.11.2015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10.11.2015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10.11.2015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10.11.2015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10.11.2015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A493A9-C1F5-4BC1-9E49-A362E286D25B}" type="datetimeFigureOut">
              <a:rPr lang="ru-RU">
                <a:solidFill>
                  <a:prstClr val="black"/>
                </a:solidFill>
              </a:rPr>
              <a:pPr/>
              <a:t>10.11.2015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587D3-FB38-42E0-9582-182B66BFA2D3}" type="slidenum">
              <a:rPr lang="ru-RU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3833550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785786" y="142852"/>
            <a:ext cx="8358214" cy="671514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1071538" y="428604"/>
            <a:ext cx="7643866" cy="600079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4273830.pn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0" y="0"/>
            <a:ext cx="4245823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</a:t>
            </a:r>
            <a:r>
              <a:rPr lang="en-US" sz="8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endParaRPr lang="ru-RU" sz="8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1285852" y="2357430"/>
            <a:ext cx="7643866" cy="2012406"/>
            <a:chOff x="1115616" y="2146448"/>
            <a:chExt cx="7165477" cy="228407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1527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923727" y="4011329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12" name="Заголовок 11"/>
          <p:cNvSpPr>
            <a:spLocks noGrp="1"/>
          </p:cNvSpPr>
          <p:nvPr>
            <p:ph type="ctrTitle" idx="4294967295"/>
          </p:nvPr>
        </p:nvSpPr>
        <p:spPr>
          <a:xfrm>
            <a:off x="642910" y="1714488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ru-RU" sz="1800" b="1" dirty="0" smtClean="0"/>
              <a:t>  </a:t>
            </a:r>
            <a:r>
              <a:rPr lang="ru-RU" sz="3600" b="1" i="1" dirty="0" smtClean="0"/>
              <a:t>«Общение с книгой – высшая и независимая форма  </a:t>
            </a:r>
            <a:br>
              <a:rPr lang="ru-RU" sz="3600" b="1" i="1" dirty="0" smtClean="0"/>
            </a:br>
            <a:r>
              <a:rPr lang="ru-RU" sz="3600" b="1" i="1" dirty="0" smtClean="0"/>
              <a:t>интеллектуального развития человека».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           </a:t>
            </a:r>
            <a:r>
              <a:rPr lang="ru-RU" sz="1800" b="1" dirty="0" smtClean="0"/>
              <a:t>А. Т. Твардовский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500042"/>
            <a:ext cx="4597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Взаимодействие с библиотекой </a:t>
            </a:r>
          </a:p>
          <a:p>
            <a:r>
              <a:rPr lang="ru-RU" sz="2400" i="1" dirty="0" smtClean="0"/>
              <a:t>в рамках проекта «</a:t>
            </a:r>
            <a:r>
              <a:rPr lang="ru-RU" sz="2400" i="1" smtClean="0"/>
              <a:t>Мы вместе!»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День космонавтики</a:t>
            </a:r>
            <a:endParaRPr lang="ru-RU" dirty="0"/>
          </a:p>
        </p:txBody>
      </p:sp>
      <p:pic>
        <p:nvPicPr>
          <p:cNvPr id="5" name="Содержимое 4" descr="к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596" y="3929066"/>
            <a:ext cx="2667019" cy="200026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 В рамках акции, посвященной Дню Космонавтики "По космическим дорожкам" на базе нашего ДОУ работники Центральной детской библиотеки в лице Блохиной Н. и школьников организовали познавательное мероприятие для наших воспитанников старшей группы "Подсолнушки"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8" y="571480"/>
            <a:ext cx="2743189" cy="205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8992" y="2714620"/>
            <a:ext cx="2714644" cy="203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15074" y="4643446"/>
            <a:ext cx="2276475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«Книжка  на ладошке»</a:t>
            </a:r>
            <a:endParaRPr lang="ru-RU" dirty="0"/>
          </a:p>
        </p:txBody>
      </p:sp>
      <p:pic>
        <p:nvPicPr>
          <p:cNvPr id="7" name="Содержимое 6" descr="P27-08-15_10.15[1]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285720" y="1000108"/>
            <a:ext cx="4040188" cy="3030538"/>
          </a:xfrm>
          <a:prstGeom prst="rect">
            <a:avLst/>
          </a:prstGeom>
        </p:spPr>
      </p:pic>
      <p:pic>
        <p:nvPicPr>
          <p:cNvPr id="10" name="Содержимое 9" descr="P27-08-15_10.19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/>
          <a:stretch>
            <a:fillRect/>
          </a:stretch>
        </p:blipFill>
        <p:spPr>
          <a:xfrm>
            <a:off x="4429124" y="2857496"/>
            <a:ext cx="4041775" cy="303053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357290" y="1214422"/>
            <a:ext cx="7072362" cy="639762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ru-RU" dirty="0" smtClean="0"/>
              <a:t>29 августа «День рождение книги»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1142976" y="571480"/>
            <a:ext cx="7000924" cy="63976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ru-RU" dirty="0" smtClean="0"/>
              <a:t>Мы в гостях в библиотеке</a:t>
            </a:r>
            <a:endParaRPr lang="ru-RU" dirty="0"/>
          </a:p>
        </p:txBody>
      </p:sp>
      <p:pic>
        <p:nvPicPr>
          <p:cNvPr id="7" name="Содержимое 6" descr="P29-08-14_09.53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142844" y="1714488"/>
            <a:ext cx="4040188" cy="3030538"/>
          </a:xfrm>
          <a:prstGeom prst="rect">
            <a:avLst/>
          </a:prstGeom>
        </p:spPr>
      </p:pic>
      <p:pic>
        <p:nvPicPr>
          <p:cNvPr id="10" name="Содержимое 9" descr="P29-08-14_09.54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/>
          <a:stretch>
            <a:fillRect/>
          </a:stretch>
        </p:blipFill>
        <p:spPr>
          <a:xfrm>
            <a:off x="4286248" y="2786058"/>
            <a:ext cx="4041775" cy="303053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Радуем своим выступлением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 smtClean="0"/>
              <a:t>07.09.2015г в центральной детской библиотеке нашего района на "Презентации" новых книг"</a:t>
            </a:r>
            <a:endParaRPr lang="ru-RU" sz="1400" dirty="0"/>
          </a:p>
        </p:txBody>
      </p:sp>
      <p:pic>
        <p:nvPicPr>
          <p:cNvPr id="12" name="Содержимое 11" descr="дети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1400" dirty="0" smtClean="0"/>
              <a:t>Поздравляем </a:t>
            </a:r>
          </a:p>
          <a:p>
            <a:pPr algn="ctr"/>
            <a:r>
              <a:rPr lang="ru-RU" sz="1400" dirty="0" smtClean="0"/>
              <a:t>"Библиотека – территория чтения"</a:t>
            </a:r>
            <a:endParaRPr lang="ru-RU" sz="1400" dirty="0"/>
          </a:p>
        </p:txBody>
      </p:sp>
      <p:pic>
        <p:nvPicPr>
          <p:cNvPr id="13" name="Содержимое 12" descr="позд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45025" y="2801757"/>
            <a:ext cx="4041775" cy="269752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«Библиотека – территория чтения» </a:t>
            </a:r>
            <a:endParaRPr lang="ru-RU" dirty="0"/>
          </a:p>
        </p:txBody>
      </p:sp>
      <p:pic>
        <p:nvPicPr>
          <p:cNvPr id="15" name="Содержимое 14" descr="грамота федечкина 00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003126" y="273050"/>
            <a:ext cx="4255597" cy="5853113"/>
          </a:xfrm>
        </p:spPr>
      </p:pic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200" dirty="0" smtClean="0"/>
              <a:t>Конкурс, инициированный председателем комитета Государственной Думы РФ по аграрным вопросам, руководителем проекта «Российское село» партии «Единая Россия» Николаем Панковым проводится в 15 районах Саратовской области в двух номинациях - среди сельских библиотекарей («Лучший проект по продвижению книги») и среди читающих семей («Читаем всей семьей»). В течение трёх этапов участники конкурса готовили и защищали свои конкурсные эссе, в которых рассказывали о любимых книгах и писателях, библиотекари представляли проекты по продвижению и развитию библиотеки. Поздравить победителей Николай Панков приехал лично</a:t>
            </a:r>
          </a:p>
          <a:p>
            <a:r>
              <a:rPr lang="ru-RU" sz="1200" dirty="0" smtClean="0"/>
              <a:t>Второе место в конкурсе заняла семья </a:t>
            </a:r>
            <a:r>
              <a:rPr lang="ru-RU" sz="1200" dirty="0" err="1" smtClean="0"/>
              <a:t>Федечкиных</a:t>
            </a:r>
            <a:r>
              <a:rPr lang="ru-RU" sz="1200" dirty="0" smtClean="0"/>
              <a:t> </a:t>
            </a:r>
            <a:endParaRPr lang="ru-RU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педагогов</a:t>
            </a:r>
            <a:endParaRPr lang="ru-RU" dirty="0"/>
          </a:p>
        </p:txBody>
      </p:sp>
      <p:pic>
        <p:nvPicPr>
          <p:cNvPr id="10" name="Содержимое 9" descr="грамота федечкина 00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003126" y="273050"/>
            <a:ext cx="4255597" cy="5853113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1800" dirty="0" smtClean="0">
                <a:cs typeface="Andalus" pitchFamily="18" charset="-78"/>
              </a:rPr>
              <a:t>Воспитатели </a:t>
            </a:r>
          </a:p>
          <a:p>
            <a:pPr algn="ctr"/>
            <a:r>
              <a:rPr lang="ru-RU" sz="1800" dirty="0" err="1" smtClean="0">
                <a:cs typeface="Andalus" pitchFamily="18" charset="-78"/>
              </a:rPr>
              <a:t>Байгутова</a:t>
            </a:r>
            <a:r>
              <a:rPr lang="ru-RU" sz="1800" dirty="0" smtClean="0">
                <a:cs typeface="Andalus" pitchFamily="18" charset="-78"/>
              </a:rPr>
              <a:t> К.Г. и </a:t>
            </a:r>
            <a:r>
              <a:rPr lang="ru-RU" sz="1800" dirty="0" err="1" smtClean="0">
                <a:cs typeface="Andalus" pitchFamily="18" charset="-78"/>
              </a:rPr>
              <a:t>Федечкина</a:t>
            </a:r>
            <a:r>
              <a:rPr lang="ru-RU" sz="1800" dirty="0" smtClean="0">
                <a:cs typeface="Andalus" pitchFamily="18" charset="-78"/>
              </a:rPr>
              <a:t> С.В., приняли активное участие на базе  ЦДБ муниципального бюджетного учреждения «ЦБС» в литературном конкурсе «Сказка в гости к нам пришла» 2015год, отмечены </a:t>
            </a:r>
            <a:r>
              <a:rPr lang="ru-RU" sz="1800" dirty="0" err="1" smtClean="0">
                <a:cs typeface="Andalus" pitchFamily="18" charset="-78"/>
              </a:rPr>
              <a:t>благодарственностью</a:t>
            </a:r>
            <a:r>
              <a:rPr lang="ru-RU" dirty="0" smtClean="0">
                <a:cs typeface="Andalus" pitchFamily="18" charset="-78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Участие родителей</a:t>
            </a:r>
            <a:endParaRPr lang="ru-RU" dirty="0"/>
          </a:p>
        </p:txBody>
      </p:sp>
      <p:pic>
        <p:nvPicPr>
          <p:cNvPr id="5" name="Содержимое 4" descr="DSC_030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214282" y="2643182"/>
            <a:ext cx="4143404" cy="3071834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3438" y="1071546"/>
            <a:ext cx="4041775" cy="639762"/>
          </a:xfrm>
        </p:spPr>
        <p:txBody>
          <a:bodyPr/>
          <a:lstStyle/>
          <a:p>
            <a:r>
              <a:rPr lang="ru-RU" sz="1100" dirty="0" smtClean="0"/>
              <a:t>Существенным признаком качества современного дошкольного образования является налаживание взаимодействия с семьями воспитанников, включение родителей в учебно-воспитательный процесс</a:t>
            </a:r>
            <a:endParaRPr lang="ru-RU" sz="1100" dirty="0"/>
          </a:p>
        </p:txBody>
      </p:sp>
      <p:pic>
        <p:nvPicPr>
          <p:cNvPr id="9" name="Содержимое 8" descr="DSC_0305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214942" y="4214818"/>
            <a:ext cx="3143272" cy="2081908"/>
          </a:xfrm>
        </p:spPr>
      </p:pic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Семьи воспитанников  МБДОУ детский сад "Теремок"  Даминовых и Кондрашовых приняли участие в муниципальном творческом конкурсе читающих семей "Формула семейного счастья" и были отмечены грамотами за 1 место в номинации  "Семейные ценности" ( семья Даминовых), </a:t>
            </a:r>
            <a:endParaRPr lang="ru-RU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1928802"/>
            <a:ext cx="3000396" cy="198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Работа с родителями</a:t>
            </a:r>
            <a:br>
              <a:rPr lang="ru-RU" sz="2400" dirty="0" smtClean="0"/>
            </a:br>
            <a:r>
              <a:rPr lang="ru-RU" sz="2400" dirty="0" smtClean="0"/>
              <a:t>Общее родительское собрание</a:t>
            </a:r>
            <a:br>
              <a:rPr lang="ru-RU" sz="2400" dirty="0" smtClean="0"/>
            </a:br>
            <a:r>
              <a:rPr lang="ru-RU" sz="2400" dirty="0" smtClean="0"/>
              <a:t> с выставкой книг и показом воспитанников старшей группы ( воспитатель </a:t>
            </a:r>
            <a:r>
              <a:rPr lang="ru-RU" sz="2400" dirty="0" err="1" smtClean="0"/>
              <a:t>Федечкина</a:t>
            </a:r>
            <a:r>
              <a:rPr lang="ru-RU" sz="2400" dirty="0" smtClean="0"/>
              <a:t> С.В., муз. </a:t>
            </a:r>
            <a:r>
              <a:rPr lang="ru-RU" sz="2400" dirty="0" err="1" smtClean="0"/>
              <a:t>Рук-ль</a:t>
            </a:r>
            <a:r>
              <a:rPr lang="ru-RU" sz="2400" dirty="0" smtClean="0"/>
              <a:t> </a:t>
            </a:r>
            <a:r>
              <a:rPr lang="ru-RU" sz="2400" dirty="0" err="1" smtClean="0"/>
              <a:t>Халаадаева</a:t>
            </a:r>
            <a:r>
              <a:rPr lang="ru-RU" sz="2400" dirty="0" smtClean="0"/>
              <a:t> И.В.  </a:t>
            </a:r>
            <a:br>
              <a:rPr lang="ru-RU" sz="2400" dirty="0" smtClean="0"/>
            </a:br>
            <a:r>
              <a:rPr lang="ru-RU" sz="2400" dirty="0" smtClean="0"/>
              <a:t>р.н. сказки «Теремок»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8" name="Содержимое 7" descr="P110080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9" name="Содержимое 8" descr="IMG_468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истории сотрудничества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1100" b="1" i="1" dirty="0" smtClean="0"/>
              <a:t>Муниципальный этап областного конкурса творческих работ читателей- детей и их родителей</a:t>
            </a:r>
            <a:endParaRPr lang="ru-RU" sz="1100" b="1" dirty="0" smtClean="0"/>
          </a:p>
          <a:p>
            <a:r>
              <a:rPr lang="ru-RU" sz="1100" b="1" i="1" dirty="0" smtClean="0"/>
              <a:t>"Рукотворная  книга"</a:t>
            </a:r>
            <a:endParaRPr lang="ru-RU" sz="1100" b="1" dirty="0" smtClean="0"/>
          </a:p>
          <a:p>
            <a:r>
              <a:rPr lang="ru-RU" sz="1100" b="1" i="1" dirty="0" smtClean="0"/>
              <a:t> в номинации "Книга сказок и чудес" награждается </a:t>
            </a:r>
            <a:r>
              <a:rPr lang="ru-RU" sz="1100" b="1" i="1" dirty="0" err="1" smtClean="0"/>
              <a:t>Хашов</a:t>
            </a:r>
            <a:r>
              <a:rPr lang="ru-RU" sz="1100" b="1" i="1" dirty="0" smtClean="0"/>
              <a:t> Иван, воспитанник группы "Подсолнушки" , занявший 3 место (воспитатели Гущина С.И., </a:t>
            </a:r>
            <a:r>
              <a:rPr lang="ru-RU" sz="1100" b="1" i="1" dirty="0" err="1" smtClean="0"/>
              <a:t>Сейтова</a:t>
            </a:r>
            <a:r>
              <a:rPr lang="ru-RU" sz="1100" b="1" i="1" dirty="0" smtClean="0"/>
              <a:t> Г.А.)</a:t>
            </a:r>
            <a:endParaRPr lang="ru-RU" sz="1100" b="1" dirty="0" smtClean="0"/>
          </a:p>
          <a:p>
            <a:r>
              <a:rPr lang="ru-RU" sz="1100" b="1" i="1" dirty="0" smtClean="0"/>
              <a:t>МБУК ЦБС </a:t>
            </a:r>
            <a:r>
              <a:rPr lang="ru-RU" sz="1100" b="1" i="1" dirty="0" err="1" smtClean="0"/>
              <a:t>Александрово</a:t>
            </a:r>
            <a:r>
              <a:rPr lang="ru-RU" sz="1100" b="1" i="1" dirty="0" smtClean="0"/>
              <a:t>- </a:t>
            </a:r>
            <a:r>
              <a:rPr lang="ru-RU" sz="1100" b="1" i="1" dirty="0" err="1" smtClean="0"/>
              <a:t>Гпайского</a:t>
            </a:r>
            <a:r>
              <a:rPr lang="ru-RU" sz="1100" b="1" i="1" dirty="0" smtClean="0"/>
              <a:t> района проводит с февраля по март 2013г  муниципальный этап областного конкурса   детского рисунка      </a:t>
            </a:r>
            <a:br>
              <a:rPr lang="ru-RU" sz="1100" b="1" i="1" dirty="0" smtClean="0"/>
            </a:br>
            <a:endParaRPr lang="ru-RU" sz="1100" b="1" dirty="0" smtClean="0"/>
          </a:p>
          <a:p>
            <a:r>
              <a:rPr lang="ru-RU" sz="1100" b="1" i="1" dirty="0" smtClean="0"/>
              <a:t>"Я карандаш с бумагой взял...", посвященного 100- </a:t>
            </a:r>
            <a:r>
              <a:rPr lang="ru-RU" sz="1100" b="1" i="1" dirty="0" err="1" smtClean="0"/>
              <a:t>летию</a:t>
            </a:r>
            <a:r>
              <a:rPr lang="ru-RU" sz="1100" b="1" i="1" dirty="0" smtClean="0"/>
              <a:t> со дня рождения С.В. Михалкова</a:t>
            </a:r>
            <a:br>
              <a:rPr lang="ru-RU" sz="1100" b="1" i="1" dirty="0" smtClean="0"/>
            </a:br>
            <a:endParaRPr lang="ru-RU" sz="1100" b="1" dirty="0" smtClean="0"/>
          </a:p>
          <a:p>
            <a:r>
              <a:rPr lang="ru-RU" sz="1100" b="1" i="1" dirty="0" smtClean="0"/>
              <a:t>от нашего МБДОУ детского сада приняли участие старшая группа "Подсолнушки"     </a:t>
            </a:r>
            <a:br>
              <a:rPr lang="ru-RU" sz="1100" b="1" i="1" dirty="0" smtClean="0"/>
            </a:br>
            <a:endParaRPr lang="ru-RU" sz="1100" b="1" dirty="0" smtClean="0"/>
          </a:p>
          <a:p>
            <a:r>
              <a:rPr lang="ru-RU" sz="1100" b="1" i="1" dirty="0" err="1" smtClean="0"/>
              <a:t>Ибатов</a:t>
            </a:r>
            <a:r>
              <a:rPr lang="ru-RU" sz="1100" b="1" i="1" dirty="0" smtClean="0"/>
              <a:t> Тимур - 5 лет, </a:t>
            </a:r>
            <a:r>
              <a:rPr lang="ru-RU" sz="1100" b="1" i="1" dirty="0" err="1" smtClean="0"/>
              <a:t>Естаулетов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Амир</a:t>
            </a:r>
            <a:r>
              <a:rPr lang="ru-RU" sz="1100" b="1" i="1" dirty="0" smtClean="0"/>
              <a:t>- 5 лет, Шохина </a:t>
            </a:r>
            <a:r>
              <a:rPr lang="ru-RU" sz="1100" b="1" i="1" dirty="0" err="1" smtClean="0"/>
              <a:t>Вероничка</a:t>
            </a:r>
            <a:r>
              <a:rPr lang="ru-RU" sz="1100" b="1" i="1" dirty="0" smtClean="0"/>
              <a:t> - 5 лет, </a:t>
            </a:r>
            <a:r>
              <a:rPr lang="ru-RU" sz="1100" b="1" i="1" dirty="0" err="1" smtClean="0"/>
              <a:t>Батарыкина</a:t>
            </a:r>
            <a:r>
              <a:rPr lang="ru-RU" sz="1100" b="1" i="1" dirty="0" smtClean="0"/>
              <a:t> Катя- 6 лет, </a:t>
            </a:r>
            <a:r>
              <a:rPr lang="ru-RU" sz="1100" b="1" i="1" dirty="0" err="1" smtClean="0"/>
              <a:t>Гонтаренко</a:t>
            </a:r>
            <a:r>
              <a:rPr lang="ru-RU" sz="1100" b="1" i="1" dirty="0" smtClean="0"/>
              <a:t> Кирилл- 5 лет, </a:t>
            </a:r>
            <a:r>
              <a:rPr lang="ru-RU" sz="1100" b="1" i="1" dirty="0" err="1" smtClean="0"/>
              <a:t>Якшаинов</a:t>
            </a:r>
            <a:r>
              <a:rPr lang="ru-RU" sz="1100" b="1" i="1" dirty="0" smtClean="0"/>
              <a:t> Руслан- 5 лет.</a:t>
            </a:r>
            <a:endParaRPr lang="ru-RU" sz="1100" b="1" dirty="0" smtClean="0"/>
          </a:p>
          <a:p>
            <a:endParaRPr lang="ru-RU" dirty="0"/>
          </a:p>
        </p:txBody>
      </p:sp>
      <p:pic>
        <p:nvPicPr>
          <p:cNvPr id="5" name="Содержимое 4" descr="грам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285860"/>
            <a:ext cx="3429024" cy="479673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642910" y="857232"/>
            <a:ext cx="8115300" cy="4691063"/>
          </a:xfrm>
          <a:prstGeom prst="rect">
            <a:avLst/>
          </a:prstGeom>
        </p:spPr>
        <p:txBody>
          <a:bodyPr/>
          <a:lstStyle/>
          <a:p>
            <a:r>
              <a:rPr lang="ru-RU" sz="1400" b="1" dirty="0" smtClean="0"/>
              <a:t> Вывод:</a:t>
            </a:r>
          </a:p>
          <a:p>
            <a:r>
              <a:rPr lang="ru-RU" sz="1400" dirty="0" smtClean="0"/>
              <a:t>Таким образом, современное дошкольное образовательное учреждение не может сегодня успешно реализовывать свою деятельность и развиваться без широкого сотрудничества с социумом на уровне социального партнерства, если оно заинтересовано: </a:t>
            </a:r>
            <a:br>
              <a:rPr lang="ru-RU" sz="1400" dirty="0" smtClean="0"/>
            </a:br>
            <a:r>
              <a:rPr lang="ru-RU" sz="1400" dirty="0" smtClean="0"/>
              <a:t>в разрушении привычного стереотипа и общественного мнения о работе дошкольного учреждения только с семьями своих воспитанников;</a:t>
            </a:r>
          </a:p>
          <a:p>
            <a:pPr lvl="0"/>
            <a:r>
              <a:rPr lang="ru-RU" sz="1400" dirty="0" smtClean="0"/>
              <a:t>в развитии позитивного общественного мнения о своем учреждении;</a:t>
            </a:r>
          </a:p>
          <a:p>
            <a:pPr lvl="0"/>
            <a:r>
              <a:rPr lang="ru-RU" sz="1400" dirty="0" smtClean="0"/>
              <a:t>в повышении спроса на образовательные услуги для детей и обеспечении их доступности для максимального количества семей;</a:t>
            </a:r>
          </a:p>
          <a:p>
            <a:pPr lvl="0"/>
            <a:r>
              <a:rPr lang="ru-RU" sz="1400" dirty="0" smtClean="0"/>
              <a:t>в улучшении подготовки детей к более легкой адаптации в новой социальной среде.</a:t>
            </a:r>
          </a:p>
          <a:p>
            <a:pPr lvl="0"/>
            <a:r>
              <a:rPr lang="ru-RU" sz="1400" dirty="0" smtClean="0"/>
              <a:t>в творческом саморазвитии участников образовательного процесса.</a:t>
            </a:r>
          </a:p>
          <a:p>
            <a:r>
              <a:rPr lang="ru-RU" sz="1400" dirty="0" smtClean="0"/>
              <a:t>Опыт работы нашего ДОУ с учреждениями социума показывает, что активная позиция дошкольного учреждения влияет на личную позицию педагогов, детей, родителей, делает учебно-воспитательный процесс более эффективным, открытым и полным. Организация </a:t>
            </a:r>
            <a:r>
              <a:rPr lang="ru-RU" sz="1400" dirty="0" err="1" smtClean="0"/>
              <a:t>социокультурной</a:t>
            </a:r>
            <a:r>
              <a:rPr lang="ru-RU" sz="1400" dirty="0" smtClean="0"/>
              <a:t> связи между ДОУ и учреждениями позволяет: </a:t>
            </a:r>
            <a:br>
              <a:rPr lang="ru-RU" sz="1400" dirty="0" smtClean="0"/>
            </a:br>
            <a:r>
              <a:rPr lang="ru-RU" sz="1400" dirty="0" smtClean="0"/>
              <a:t>использовать максимум возможностей для развития интересов детей и их индивидуальных возможностей;</a:t>
            </a:r>
          </a:p>
          <a:p>
            <a:pPr lvl="0"/>
            <a:r>
              <a:rPr lang="ru-RU" sz="1400" dirty="0" smtClean="0"/>
              <a:t>решать многие образовательные задачи, тем самым повышая качество образовательных услуг и уровень реализации стандартов дошкольного образования.</a:t>
            </a:r>
          </a:p>
          <a:p>
            <a:r>
              <a:rPr lang="ru-RU" sz="1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half" idx="4294967295"/>
          </p:nvPr>
        </p:nvSpPr>
        <p:spPr>
          <a:xfrm>
            <a:off x="928662" y="1357298"/>
            <a:ext cx="7900988" cy="46910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ru-RU" sz="1600" dirty="0" smtClean="0">
                <a:cs typeface="AngsanaUPC" pitchFamily="18" charset="-34"/>
              </a:rPr>
              <a:t>«В целях привлечения внимания общества к литературе и чтению постановляю провести в 2015 году в Российской Федерации Год литературы», — говорится в тексте указа.</a:t>
            </a:r>
          </a:p>
          <a:p>
            <a:pPr fontAlgn="base"/>
            <a:r>
              <a:rPr lang="ru-RU" sz="1600" dirty="0" smtClean="0">
                <a:cs typeface="AngsanaUPC" pitchFamily="18" charset="-34"/>
              </a:rPr>
              <a:t>Реализация этого проекта может оказать сильнейшее воздействие на современное общество, вновь обратить его к красоте и богатству литературного наследия.</a:t>
            </a:r>
          </a:p>
          <a:p>
            <a:pPr fontAlgn="base"/>
            <a:r>
              <a:rPr lang="ru-RU" sz="1600" dirty="0" smtClean="0">
                <a:cs typeface="AngsanaUPC" pitchFamily="18" charset="-34"/>
              </a:rPr>
              <a:t>«Наша задача – привлечь особое внимание общества к отечественной литературе, сделать русскую литературу, русский язык мощным фактором идейного влияния России в мире», — констатировал Путин, — При этом внутри страны мы должны формировать среду, в которой образованность, эрудиция, знание литературной классики и современной литературы станут правилом хорошего тона. И, конечно же, важно сконцентрировать усилия на решении важнейших проблем литературной сферы».</a:t>
            </a:r>
          </a:p>
          <a:p>
            <a:r>
              <a:rPr lang="ru-RU" sz="1600" b="1" dirty="0" smtClean="0"/>
              <a:t>На основе небольшой, но уже практики сотрудничества детского сада и  социальными объектами сформировалась определенная дидактическая последовательность ознакомления дошкольников с социумом, что послужило основой для создания проекта « Мы вместе!»</a:t>
            </a:r>
            <a:endParaRPr lang="ru-RU" sz="1600" dirty="0" smtClean="0"/>
          </a:p>
          <a:p>
            <a:endParaRPr lang="ru-RU" sz="1200" dirty="0">
              <a:cs typeface="AngsanaUPC" pitchFamily="18" charset="-34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 idx="4294967295"/>
          </p:nvPr>
        </p:nvSpPr>
        <p:spPr>
          <a:xfrm>
            <a:off x="1000100" y="428604"/>
            <a:ext cx="7758113" cy="1162050"/>
          </a:xfrm>
          <a:prstGeom prst="rect">
            <a:avLst/>
          </a:prstGeom>
        </p:spPr>
        <p:txBody>
          <a:bodyPr/>
          <a:lstStyle/>
          <a:p>
            <a:r>
              <a:rPr lang="ru-RU" sz="2400" b="1" dirty="0" smtClean="0">
                <a:cs typeface="AngsanaUPC" pitchFamily="18" charset="-34"/>
              </a:rPr>
              <a:t>12 июня 2014 года президент России подписал Указ «О проведении в Российской Федерации Года литературы».</a:t>
            </a:r>
            <a:r>
              <a:rPr lang="ru-RU" dirty="0" smtClean="0">
                <a:cs typeface="AngsanaUPC" pitchFamily="18" charset="-34"/>
              </a:rPr>
              <a:t/>
            </a:r>
            <a:br>
              <a:rPr lang="ru-RU" dirty="0" smtClean="0">
                <a:cs typeface="AngsanaUPC" pitchFamily="18" charset="-34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2"/>
                </a:solidFill>
              </a:rPr>
              <a:t>Спасибо за внимание!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В изготовлении презентации использовался материал с сайта МБДОУ детский сад «Теремок»</a:t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http://algteremok12.ucoz.ru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400" dirty="0" smtClean="0"/>
              <a:t>Сайт с. Александров- Гай «Заволжские степи»</a:t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http://moyaokruga.ru/stepialgay/Articles.aspx?articleId=44821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Авторы :</a:t>
            </a:r>
            <a:b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заведующий МБДОУ детским садом «Теремок» </a:t>
            </a:r>
            <a:r>
              <a:rPr lang="ru-RU" sz="18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Батарыкина</a:t>
            </a: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Н.К.,</a:t>
            </a:r>
            <a:b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Воспитатель старшей группы </a:t>
            </a:r>
            <a:r>
              <a:rPr lang="ru-RU" sz="18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Федечкина</a:t>
            </a: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С.В.,</a:t>
            </a:r>
            <a:b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Музыкальный руководитель </a:t>
            </a:r>
            <a:r>
              <a:rPr lang="ru-RU" sz="18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Халаадаева</a:t>
            </a: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И.В.</a:t>
            </a:r>
            <a:b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с. Александров – Гай </a:t>
            </a:r>
            <a:b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2015 г</a:t>
            </a:r>
            <a:r>
              <a:rPr lang="ru-RU" dirty="0" smtClean="0">
                <a:solidFill>
                  <a:prstClr val="black"/>
                </a:solidFill>
              </a:rPr>
              <a:t/>
            </a:r>
            <a:br>
              <a:rPr lang="ru-RU" dirty="0" smtClean="0">
                <a:solidFill>
                  <a:prstClr val="black"/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6257940" cy="1162050"/>
          </a:xfrm>
        </p:spPr>
        <p:txBody>
          <a:bodyPr/>
          <a:lstStyle/>
          <a:p>
            <a:pPr algn="ct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00100" y="571480"/>
            <a:ext cx="7715304" cy="5643602"/>
          </a:xfrm>
        </p:spPr>
        <p:txBody>
          <a:bodyPr/>
          <a:lstStyle/>
          <a:p>
            <a:r>
              <a:rPr lang="ru-RU" sz="2000" b="1" dirty="0" smtClean="0"/>
              <a:t>Проект МБДОУ детский сад «Теремок» и социального партнерства </a:t>
            </a:r>
            <a:br>
              <a:rPr lang="ru-RU" sz="2000" b="1" dirty="0" smtClean="0"/>
            </a:br>
            <a:r>
              <a:rPr lang="ru-RU" sz="2000" b="1" dirty="0" smtClean="0"/>
              <a:t>с организациями и учреждениями социума "Мы вместе!" 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/>
          </a:p>
          <a:p>
            <a:endParaRPr lang="ru-RU" sz="1200" b="1" dirty="0" smtClean="0">
              <a:latin typeface="Cambria" pitchFamily="18" charset="0"/>
            </a:endParaRPr>
          </a:p>
          <a:p>
            <a:r>
              <a:rPr lang="ru-RU" sz="1200" b="1" dirty="0" smtClean="0">
                <a:latin typeface="Cambria" pitchFamily="18" charset="0"/>
              </a:rPr>
              <a:t>Цель проекта: </a:t>
            </a:r>
            <a:r>
              <a:rPr lang="ru-RU" sz="1200" dirty="0" smtClean="0">
                <a:latin typeface="Cambria" pitchFamily="18" charset="0"/>
              </a:rPr>
              <a:t>использовать возможность социума села и МБДОУ детский сад «Теремок» для создания единой воспитательной системы. </a:t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b="1" dirty="0" smtClean="0">
                <a:latin typeface="Cambria" pitchFamily="18" charset="0"/>
              </a:rPr>
              <a:t>Задачи: </a:t>
            </a:r>
            <a:r>
              <a:rPr lang="ru-RU" sz="1200" dirty="0" smtClean="0">
                <a:latin typeface="Cambria" pitchFamily="18" charset="0"/>
              </a:rPr>
              <a:t/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dirty="0" smtClean="0">
                <a:latin typeface="Cambria" pitchFamily="18" charset="0"/>
              </a:rPr>
              <a:t>Отработать механизм взаимодействия с социальными институтами образования, культуры, спорта и медицины. </a:t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dirty="0" smtClean="0">
                <a:latin typeface="Cambria" pitchFamily="18" charset="0"/>
              </a:rPr>
              <a:t>Формировать способность адекватно ориентироваться в доступном социальном окружении. </a:t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dirty="0" smtClean="0">
                <a:latin typeface="Cambria" pitchFamily="18" charset="0"/>
              </a:rPr>
              <a:t>Развивать коммуникативные способности, доброжелательность к окружающим, готовность к сотрудничеству и самореализации. </a:t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dirty="0" smtClean="0">
                <a:latin typeface="Cambria" pitchFamily="18" charset="0"/>
              </a:rPr>
              <a:t>Стимулировать развитие активной гражданской позиции сопричастности к судьбе детского сада, села, малой родины. </a:t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dirty="0" smtClean="0">
                <a:latin typeface="Cambria" pitchFamily="18" charset="0"/>
              </a:rPr>
              <a:t>Обеспечение </a:t>
            </a:r>
            <a:r>
              <a:rPr lang="ru-RU" sz="1200" dirty="0" err="1" smtClean="0">
                <a:latin typeface="Cambria" pitchFamily="18" charset="0"/>
              </a:rPr>
              <a:t>психоэмоционального</a:t>
            </a:r>
            <a:r>
              <a:rPr lang="ru-RU" sz="1200" dirty="0" smtClean="0">
                <a:latin typeface="Cambria" pitchFamily="18" charset="0"/>
              </a:rPr>
              <a:t> благополучия и здоровья участников образовательного процесса, использование навыков социального партнерства для личностно-гармоничного развития. </a:t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b="1" dirty="0" smtClean="0">
                <a:latin typeface="Cambria" pitchFamily="18" charset="0"/>
              </a:rPr>
              <a:t>Предполагаемый результат</a:t>
            </a:r>
            <a:r>
              <a:rPr lang="ru-RU" sz="1200" dirty="0" smtClean="0">
                <a:latin typeface="Cambria" pitchFamily="18" charset="0"/>
              </a:rPr>
              <a:t> :</a:t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dirty="0" smtClean="0">
                <a:latin typeface="Cambria" pitchFamily="18" charset="0"/>
              </a:rPr>
              <a:t>1. Создание системы взаимодействия ДОУ с учреждениями социума района на основе договоров и совместных планов. </a:t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dirty="0" smtClean="0">
                <a:latin typeface="Cambria" pitchFamily="18" charset="0"/>
              </a:rPr>
              <a:t>2. Становление уровня социальной компетенции участников образовательного процесса, направленных на активное освоение мира. </a:t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dirty="0" smtClean="0">
                <a:latin typeface="Cambria" pitchFamily="18" charset="0"/>
              </a:rPr>
              <a:t>3. Повышение общекультурного уровня, формирование позитивной самооценки, коммуникативных, творческих навыков, личностных качеств детей, родителей, педагогов. </a:t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dirty="0" smtClean="0">
                <a:latin typeface="Cambria" pitchFamily="18" charset="0"/>
              </a:rPr>
              <a:t>4. Рост </a:t>
            </a:r>
            <a:r>
              <a:rPr lang="ru-RU" sz="1200" dirty="0" err="1" smtClean="0">
                <a:latin typeface="Cambria" pitchFamily="18" charset="0"/>
              </a:rPr>
              <a:t>психоэмоционального</a:t>
            </a:r>
            <a:r>
              <a:rPr lang="ru-RU" sz="1200" dirty="0" smtClean="0">
                <a:latin typeface="Cambria" pitchFamily="18" charset="0"/>
              </a:rPr>
              <a:t> благополучия и здоровья участников образовательного процесса, основанных на творческом взаимодействии с социальными институтами. </a:t>
            </a:r>
            <a:br>
              <a:rPr lang="ru-RU" sz="1200" dirty="0" smtClean="0">
                <a:latin typeface="Cambria" pitchFamily="18" charset="0"/>
              </a:rPr>
            </a:br>
            <a:r>
              <a:rPr lang="ru-RU" sz="1200" dirty="0" smtClean="0">
                <a:latin typeface="Cambria" pitchFamily="18" charset="0"/>
              </a:rPr>
              <a:t>5. Структура управления ДОУ, обеспечивающая координацию взаимодействия с социальными институтами, использование </a:t>
            </a:r>
            <a:r>
              <a:rPr lang="ru-RU" sz="1200" dirty="0" err="1" smtClean="0">
                <a:latin typeface="Cambria" pitchFamily="18" charset="0"/>
              </a:rPr>
              <a:t>социокультурного</a:t>
            </a:r>
            <a:r>
              <a:rPr lang="ru-RU" sz="1200" dirty="0" smtClean="0">
                <a:latin typeface="Cambria" pitchFamily="18" charset="0"/>
              </a:rPr>
              <a:t> потенциала социума района в создании единой воспитательной системы. </a:t>
            </a:r>
            <a:br>
              <a:rPr lang="ru-RU" sz="1200" dirty="0" smtClean="0">
                <a:latin typeface="Cambria" pitchFamily="18" charset="0"/>
              </a:rPr>
            </a:br>
            <a:endParaRPr lang="ru-RU" sz="1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885825" y="642918"/>
            <a:ext cx="8258175" cy="5483245"/>
          </a:xfrm>
          <a:prstGeom prst="rect">
            <a:avLst/>
          </a:prstGeom>
        </p:spPr>
        <p:txBody>
          <a:bodyPr/>
          <a:lstStyle/>
          <a:p>
            <a:r>
              <a:rPr lang="ru-RU" sz="1600" b="1" dirty="0" smtClean="0"/>
              <a:t>Механизм реализации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Конструирование социально-культурной образовательной среды для исследовательской, созидательной, познавательной деятельности; </a:t>
            </a:r>
            <a:br>
              <a:rPr lang="ru-RU" sz="1800" dirty="0" smtClean="0"/>
            </a:br>
            <a:r>
              <a:rPr lang="ru-RU" sz="1800" dirty="0" smtClean="0"/>
              <a:t>Социально-просветительская деятельность среди родительской общественности. </a:t>
            </a:r>
            <a:br>
              <a:rPr lang="ru-RU" sz="1800" dirty="0" smtClean="0"/>
            </a:br>
            <a:r>
              <a:rPr lang="ru-RU" sz="1800" dirty="0" smtClean="0"/>
              <a:t>Приобретение теоретических и практических навыков сотрудничества, освоение педагогами социально-педагогического пространства 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err="1" smtClean="0"/>
              <a:t>Cистема</a:t>
            </a:r>
            <a:r>
              <a:rPr lang="ru-RU" sz="1800" b="1" dirty="0" smtClean="0"/>
              <a:t> реализации проекта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Блок I Взаимодействие с медицинскими и спортивными учреждениями (ЦРБ, ФОК «Заволжский»)</a:t>
            </a:r>
          </a:p>
          <a:p>
            <a:r>
              <a:rPr lang="ru-RU" sz="1800" b="1" dirty="0" smtClean="0"/>
              <a:t>Блок II Взаимодействие со школой ( МБОУ СОШ №1)</a:t>
            </a:r>
          </a:p>
          <a:p>
            <a:r>
              <a:rPr lang="ru-RU" sz="1800" b="1" dirty="0" smtClean="0"/>
              <a:t>Блок III. Взаимодействие с учреждениями дополнительного образования ( ДШИ)</a:t>
            </a:r>
          </a:p>
          <a:p>
            <a:r>
              <a:rPr lang="ru-RU" sz="1800" b="1" dirty="0" smtClean="0"/>
              <a:t>Блок IV Взаимодействие с учреждениями культуры( ЦРБ, музей краеведения, РДК)</a:t>
            </a:r>
          </a:p>
          <a:p>
            <a:r>
              <a:rPr lang="ru-RU" sz="1800" b="1" dirty="0" smtClean="0"/>
              <a:t>Блок V Взаимодействие с организациями района. (ПЧ-31, Цент опеки и попечительства)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571472" y="1142984"/>
            <a:ext cx="8115300" cy="469106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1600" b="1" dirty="0" smtClean="0"/>
              <a:t>Блок IV Взаимодействие с учреждениями культуры. </a:t>
            </a:r>
            <a:br>
              <a:rPr lang="ru-RU" sz="1600" b="1" dirty="0" smtClean="0"/>
            </a:br>
            <a:endParaRPr lang="ru-RU" sz="1600" b="1" dirty="0" smtClean="0"/>
          </a:p>
          <a:p>
            <a:r>
              <a:rPr lang="ru-RU" sz="1600" b="1" dirty="0" smtClean="0"/>
              <a:t>Социальные партнеры</a:t>
            </a:r>
            <a:r>
              <a:rPr lang="ru-RU" sz="1600" dirty="0" smtClean="0"/>
              <a:t> –ЦРБ, музей краеведения, РДК.</a:t>
            </a:r>
            <a:br>
              <a:rPr lang="ru-RU" sz="1600" dirty="0" smtClean="0"/>
            </a:br>
            <a:r>
              <a:rPr lang="ru-RU" sz="1600" b="1" dirty="0" smtClean="0"/>
              <a:t>Цель блока: </a:t>
            </a:r>
            <a:r>
              <a:rPr lang="ru-RU" sz="1600" dirty="0" smtClean="0"/>
              <a:t>Формирование целостной </a:t>
            </a:r>
            <a:r>
              <a:rPr lang="ru-RU" sz="1600" dirty="0" err="1" smtClean="0"/>
              <a:t>социокультурной</a:t>
            </a:r>
            <a:r>
              <a:rPr lang="ru-RU" sz="1600" dirty="0" smtClean="0"/>
              <a:t> системы взаимодействия ДОУ с учреждениями культуры </a:t>
            </a:r>
            <a:br>
              <a:rPr lang="ru-RU" sz="1600" dirty="0" smtClean="0"/>
            </a:br>
            <a:r>
              <a:rPr lang="ru-RU" sz="1600" b="1" dirty="0" smtClean="0"/>
              <a:t>Задачи блока: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1. Расширять творческое взаимодействие ДОУ с учреждениями культуры для создания единой </a:t>
            </a:r>
            <a:r>
              <a:rPr lang="ru-RU" sz="1600" dirty="0" err="1" smtClean="0"/>
              <a:t>социокультурной</a:t>
            </a:r>
            <a:r>
              <a:rPr lang="ru-RU" sz="1600" dirty="0" smtClean="0"/>
              <a:t> педагогической системы. </a:t>
            </a:r>
            <a:br>
              <a:rPr lang="ru-RU" sz="1600" dirty="0" smtClean="0"/>
            </a:br>
            <a:r>
              <a:rPr lang="ru-RU" sz="1600" dirty="0" smtClean="0"/>
              <a:t>2. Осуществлять интегрированный подход к эстетическому воспитанию и формированию художественно-творческих способностей в системе «ребенок-педагог-родитель». </a:t>
            </a:r>
            <a:br>
              <a:rPr lang="ru-RU" sz="1600" dirty="0" smtClean="0"/>
            </a:br>
            <a:r>
              <a:rPr lang="ru-RU" sz="1600" dirty="0" smtClean="0"/>
              <a:t>3. Способствовать развитию духовно-нравственной культуры участников образовательного процесса. </a:t>
            </a:r>
            <a:br>
              <a:rPr lang="ru-RU" sz="1600" dirty="0" smtClean="0"/>
            </a:br>
            <a:r>
              <a:rPr lang="ru-RU" sz="1600" b="1" dirty="0" smtClean="0"/>
              <a:t>Основные направления: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эстетическое;</a:t>
            </a:r>
          </a:p>
          <a:p>
            <a:pPr lvl="0"/>
            <a:r>
              <a:rPr lang="ru-RU" sz="1600" dirty="0" smtClean="0"/>
              <a:t>духовно-нравственное;</a:t>
            </a:r>
          </a:p>
          <a:p>
            <a:pPr lvl="0"/>
            <a:r>
              <a:rPr lang="ru-RU" sz="1600" dirty="0" smtClean="0"/>
              <a:t>художественно-творческое;</a:t>
            </a:r>
          </a:p>
          <a:p>
            <a:r>
              <a:rPr lang="ru-RU" sz="1600" dirty="0" smtClean="0"/>
              <a:t>культурно-просветительское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63"/>
            <a:ext cx="7786688" cy="11620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857224" y="785794"/>
            <a:ext cx="8001024" cy="4691063"/>
          </a:xfrm>
          <a:prstGeom prst="rect">
            <a:avLst/>
          </a:prstGeom>
        </p:spPr>
        <p:txBody>
          <a:bodyPr/>
          <a:lstStyle/>
          <a:p>
            <a:r>
              <a:rPr lang="ru-RU" sz="1600" dirty="0" smtClean="0"/>
              <a:t>Для создания у ребенка целостного представления об окружающем мире, развития познавательной мотивации, освоения им общечеловеческих ценностей, формирования базиса личностной культуры мы установили тесные связи с центральной детской библиотекой. Данное учреждение в своем пространстве совмещает различные временные связи, нравственные, художественные и эстетические ценности. Тесное взаимодействие работников библиотеки и воспитателей дошкольного учреждения позволяет добиться эффективного педагогического результата. Задачи художественно-эстетического воспитания дошкольников успешно решаются в процессе приобщения детей к театральной и музыкальной культуре, развития представлений о различных жанрах искусства - это особый мир, где ребенок познает сущность добра и зла, но и приобщается к большому искусству.</a:t>
            </a:r>
          </a:p>
          <a:p>
            <a:endParaRPr lang="ru-RU" sz="1600" dirty="0"/>
          </a:p>
        </p:txBody>
      </p:sp>
      <p:pic>
        <p:nvPicPr>
          <p:cNvPr id="3074" name="Picture 2" descr="L:\фото дсад\2014\предметно разви среда в ДОУ\SAM_41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4000504"/>
            <a:ext cx="2776542" cy="2082407"/>
          </a:xfrm>
          <a:prstGeom prst="rect">
            <a:avLst/>
          </a:prstGeom>
          <a:noFill/>
        </p:spPr>
      </p:pic>
      <p:pic>
        <p:nvPicPr>
          <p:cNvPr id="3075" name="Picture 3" descr="L:\фото дсад\2014\предметно разви среда в ДОУ\уг\SAM_57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3571876"/>
            <a:ext cx="3357586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Совместная работа с детьми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829576" cy="639762"/>
          </a:xfrm>
        </p:spPr>
        <p:txBody>
          <a:bodyPr/>
          <a:lstStyle/>
          <a:p>
            <a:pPr algn="ctr"/>
            <a:r>
              <a:rPr lang="ru-RU" sz="1200" dirty="0" smtClean="0"/>
              <a:t>Литературно- игровая программа «По звездным дорожкам» в рамках целевой программы</a:t>
            </a:r>
          </a:p>
          <a:p>
            <a:pPr algn="ctr"/>
            <a:r>
              <a:rPr lang="ru-RU" sz="1200" dirty="0" smtClean="0"/>
              <a:t> «Книга. Дошкольник. Библиотека» 2015 год</a:t>
            </a:r>
            <a:endParaRPr lang="ru-RU" sz="1200" dirty="0"/>
          </a:p>
        </p:txBody>
      </p:sp>
      <p:pic>
        <p:nvPicPr>
          <p:cNvPr id="9" name="Содержимое 8" descr="грамотыснег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57200" y="2693099"/>
            <a:ext cx="4040188" cy="2914839"/>
          </a:xfrm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3500430" y="857232"/>
            <a:ext cx="4041775" cy="639762"/>
          </a:xfrm>
        </p:spPr>
        <p:txBody>
          <a:bodyPr/>
          <a:lstStyle/>
          <a:p>
            <a:r>
              <a:rPr lang="ru-RU" sz="1400" dirty="0" smtClean="0"/>
              <a:t>Ежегодное участие воспитанников в муниципальных конкурсах организованных ЦДБ</a:t>
            </a:r>
            <a:endParaRPr lang="ru-RU" sz="1400" dirty="0"/>
          </a:p>
        </p:txBody>
      </p:sp>
      <p:pic>
        <p:nvPicPr>
          <p:cNvPr id="10" name="Содержимое 9" descr="грамотыснег1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45025" y="2692527"/>
            <a:ext cx="4041775" cy="29159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714348" y="785794"/>
            <a:ext cx="7772400" cy="1500187"/>
          </a:xfrm>
          <a:prstGeom prst="rect">
            <a:avLst/>
          </a:prstGeom>
        </p:spPr>
        <p:txBody>
          <a:bodyPr/>
          <a:lstStyle/>
          <a:p>
            <a:r>
              <a:rPr lang="ru-RU" sz="1800" b="1" dirty="0" smtClean="0"/>
              <a:t>Литературно- игровая программа «По звездным дорожкам» в рамках целевой программы «Книга. Дошкольник. Библиотека» 2015 год:</a:t>
            </a:r>
            <a:endParaRPr lang="ru-RU" sz="1800" dirty="0" smtClean="0"/>
          </a:p>
          <a:p>
            <a:r>
              <a:rPr lang="ru-RU" sz="1800" dirty="0" smtClean="0"/>
              <a:t>1 место- Гридина Ксения, </a:t>
            </a:r>
            <a:r>
              <a:rPr lang="ru-RU" sz="1800" dirty="0" err="1" smtClean="0"/>
              <a:t>Кадач</a:t>
            </a:r>
            <a:r>
              <a:rPr lang="ru-RU" sz="1800" dirty="0" smtClean="0"/>
              <a:t> Татьяна, Романова Ангелина (воспитатель </a:t>
            </a:r>
            <a:r>
              <a:rPr lang="ru-RU" sz="1800" dirty="0" err="1" smtClean="0"/>
              <a:t>Байгутова</a:t>
            </a:r>
            <a:r>
              <a:rPr lang="ru-RU" sz="1800" dirty="0" smtClean="0"/>
              <a:t> К.Г.)</a:t>
            </a:r>
          </a:p>
          <a:p>
            <a:r>
              <a:rPr lang="ru-RU" sz="1800" dirty="0" smtClean="0"/>
              <a:t>2 место -Морозов Артем, </a:t>
            </a:r>
            <a:r>
              <a:rPr lang="ru-RU" sz="1800" dirty="0" err="1" smtClean="0"/>
              <a:t>Аубекерова</a:t>
            </a:r>
            <a:r>
              <a:rPr lang="ru-RU" sz="1800" dirty="0" smtClean="0"/>
              <a:t> Альбина (воспитатель </a:t>
            </a:r>
            <a:r>
              <a:rPr lang="ru-RU" sz="1800" dirty="0" err="1" smtClean="0"/>
              <a:t>Байгутова</a:t>
            </a:r>
            <a:r>
              <a:rPr lang="ru-RU" sz="1800" dirty="0" smtClean="0"/>
              <a:t> К.Г.)</a:t>
            </a:r>
          </a:p>
          <a:p>
            <a:r>
              <a:rPr lang="ru-RU" sz="1800" dirty="0" err="1" smtClean="0"/>
              <a:t>Тадашкина</a:t>
            </a:r>
            <a:r>
              <a:rPr lang="ru-RU" sz="1800" dirty="0" smtClean="0"/>
              <a:t> Дмитрий (воспитатель </a:t>
            </a:r>
            <a:r>
              <a:rPr lang="ru-RU" sz="1800" dirty="0" err="1" smtClean="0"/>
              <a:t>Федечкина</a:t>
            </a:r>
            <a:r>
              <a:rPr lang="ru-RU" sz="1800" dirty="0" smtClean="0"/>
              <a:t> С.В.)</a:t>
            </a:r>
          </a:p>
          <a:p>
            <a:r>
              <a:rPr lang="ru-RU" sz="1800" dirty="0" smtClean="0"/>
              <a:t>3 место- </a:t>
            </a:r>
            <a:r>
              <a:rPr lang="ru-RU" sz="1800" dirty="0" err="1" smtClean="0"/>
              <a:t>Мулдашев</a:t>
            </a:r>
            <a:r>
              <a:rPr lang="ru-RU" sz="1800" dirty="0" smtClean="0"/>
              <a:t> Руслан, </a:t>
            </a:r>
            <a:r>
              <a:rPr lang="ru-RU" sz="1800" dirty="0" err="1" smtClean="0"/>
              <a:t>Желдубеков</a:t>
            </a:r>
            <a:r>
              <a:rPr lang="ru-RU" sz="1800" dirty="0" smtClean="0"/>
              <a:t> Санжар, </a:t>
            </a:r>
            <a:r>
              <a:rPr lang="ru-RU" sz="1800" dirty="0" err="1" smtClean="0"/>
              <a:t>Амангалиева</a:t>
            </a:r>
            <a:r>
              <a:rPr lang="ru-RU" sz="1800" dirty="0" smtClean="0"/>
              <a:t> </a:t>
            </a:r>
            <a:r>
              <a:rPr lang="ru-RU" sz="1800" dirty="0" err="1" smtClean="0"/>
              <a:t>Хадижа</a:t>
            </a:r>
            <a:r>
              <a:rPr lang="ru-RU" sz="1800" dirty="0" smtClean="0"/>
              <a:t>,  (воспитатель </a:t>
            </a:r>
            <a:r>
              <a:rPr lang="ru-RU" sz="1800" dirty="0" err="1" smtClean="0"/>
              <a:t>Байгутова</a:t>
            </a:r>
            <a:r>
              <a:rPr lang="ru-RU" sz="1800" dirty="0" smtClean="0"/>
              <a:t> К.Г.)</a:t>
            </a:r>
          </a:p>
          <a:p>
            <a:r>
              <a:rPr lang="ru-RU" sz="1800" dirty="0" smtClean="0"/>
              <a:t> </a:t>
            </a:r>
            <a:r>
              <a:rPr lang="ru-RU" sz="1800" dirty="0" err="1" smtClean="0"/>
              <a:t>Джангирова</a:t>
            </a:r>
            <a:r>
              <a:rPr lang="ru-RU" sz="1800" dirty="0" smtClean="0"/>
              <a:t> Регина (воспитатель </a:t>
            </a:r>
            <a:r>
              <a:rPr lang="ru-RU" sz="1800" dirty="0" err="1" smtClean="0"/>
              <a:t>Федечкина</a:t>
            </a:r>
            <a:r>
              <a:rPr lang="ru-RU" sz="1800" dirty="0" smtClean="0"/>
              <a:t> С.В.)</a:t>
            </a:r>
          </a:p>
          <a:p>
            <a:r>
              <a:rPr lang="ru-RU" sz="1800" b="1" dirty="0" smtClean="0"/>
              <a:t>Муниципальный творческий конкурс «Снег кружится…» --номинация «Новогодняя фантазия.</a:t>
            </a:r>
            <a:r>
              <a:rPr lang="ru-RU" sz="1800" dirty="0" smtClean="0"/>
              <a:t> </a:t>
            </a:r>
          </a:p>
          <a:p>
            <a:r>
              <a:rPr lang="ru-RU" sz="1800" dirty="0" smtClean="0"/>
              <a:t>Рисунок. 1 место – </a:t>
            </a:r>
            <a:r>
              <a:rPr lang="ru-RU" sz="1800" dirty="0" err="1" smtClean="0"/>
              <a:t>Габбасова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Милена</a:t>
            </a:r>
            <a:r>
              <a:rPr lang="ru-RU" sz="1800" dirty="0" smtClean="0"/>
              <a:t> ( воспитатель </a:t>
            </a:r>
            <a:r>
              <a:rPr lang="ru-RU" sz="1800" dirty="0" err="1" smtClean="0"/>
              <a:t>Федечкина</a:t>
            </a:r>
            <a:r>
              <a:rPr lang="ru-RU" sz="1800" dirty="0" smtClean="0"/>
              <a:t> С.В.);</a:t>
            </a:r>
          </a:p>
          <a:p>
            <a:r>
              <a:rPr lang="ru-RU" sz="1800" dirty="0" smtClean="0"/>
              <a:t>-номинация «Новогодняя фантазия. </a:t>
            </a:r>
          </a:p>
          <a:p>
            <a:r>
              <a:rPr lang="ru-RU" sz="1800" dirty="0" smtClean="0"/>
              <a:t>Поделки. 1 место – Гридина Ксения (воспитатель </a:t>
            </a:r>
            <a:r>
              <a:rPr lang="ru-RU" sz="1800" dirty="0" err="1" smtClean="0"/>
              <a:t>Федечкина</a:t>
            </a:r>
            <a:r>
              <a:rPr lang="ru-RU" sz="1800" dirty="0" smtClean="0"/>
              <a:t> С.В.); </a:t>
            </a:r>
          </a:p>
          <a:p>
            <a:r>
              <a:rPr lang="ru-RU" sz="1800" dirty="0" smtClean="0"/>
              <a:t>Сертификат участника «Снег кружится…»  </a:t>
            </a:r>
            <a:r>
              <a:rPr lang="ru-RU" sz="1800" dirty="0" err="1" smtClean="0"/>
              <a:t>Тадашкин</a:t>
            </a:r>
            <a:r>
              <a:rPr lang="ru-RU" sz="1800" dirty="0" smtClean="0"/>
              <a:t> Дима   ( воспитатель </a:t>
            </a:r>
            <a:r>
              <a:rPr lang="ru-RU" sz="1800" dirty="0" err="1" smtClean="0"/>
              <a:t>Федечкина</a:t>
            </a:r>
            <a:r>
              <a:rPr lang="ru-RU" sz="1800" dirty="0" smtClean="0"/>
              <a:t> С.В.);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z="3600" dirty="0" smtClean="0"/>
              <a:t>В гостях у нас клуб "</a:t>
            </a:r>
            <a:r>
              <a:rPr lang="ru-RU" sz="3600" dirty="0" err="1" smtClean="0"/>
              <a:t>Библиошка</a:t>
            </a:r>
            <a:r>
              <a:rPr lang="ru-RU" sz="3600" dirty="0" smtClean="0"/>
              <a:t>" </a:t>
            </a:r>
            <a:r>
              <a:rPr lang="ru-RU" dirty="0" smtClean="0"/>
              <a:t>   </a:t>
            </a:r>
            <a:endParaRPr lang="ru-RU" dirty="0"/>
          </a:p>
        </p:txBody>
      </p:sp>
      <p:pic>
        <p:nvPicPr>
          <p:cNvPr id="12" name="Содержимое 11" descr="б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785786" y="1285860"/>
            <a:ext cx="3659235" cy="2744786"/>
          </a:xfrm>
          <a:prstGeom prst="rect">
            <a:avLst/>
          </a:prstGeom>
        </p:spPr>
      </p:pic>
      <p:pic>
        <p:nvPicPr>
          <p:cNvPr id="13" name="Содержимое 12" descr="б1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/>
          <a:stretch>
            <a:fillRect/>
          </a:stretch>
        </p:blipFill>
        <p:spPr>
          <a:xfrm>
            <a:off x="4500562" y="3428944"/>
            <a:ext cx="3756023" cy="2816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601</Words>
  <Application>Microsoft Office PowerPoint</Application>
  <PresentationFormat>Экран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1_Тема Office</vt:lpstr>
      <vt:lpstr>  «Общение с книгой – высшая и независимая форма   интеллектуального развития человека».                                                                                                         А. Т. Твардовский</vt:lpstr>
      <vt:lpstr>12 июня 2014 года президент России подписал Указ «О проведении в Российской Федерации Года литературы». </vt:lpstr>
      <vt:lpstr>         </vt:lpstr>
      <vt:lpstr>Слайд 4</vt:lpstr>
      <vt:lpstr> </vt:lpstr>
      <vt:lpstr>Слайд 6</vt:lpstr>
      <vt:lpstr>Совместная работа с детьми</vt:lpstr>
      <vt:lpstr>Слайд 8</vt:lpstr>
      <vt:lpstr>В гостях у нас клуб "Библиошка"    </vt:lpstr>
      <vt:lpstr>День космонавтики</vt:lpstr>
      <vt:lpstr>«Книжка  на ладошке»</vt:lpstr>
      <vt:lpstr>Слайд 12</vt:lpstr>
      <vt:lpstr>Радуем своим выступлением</vt:lpstr>
      <vt:lpstr>конкурс «Библиотека – территория чтения» </vt:lpstr>
      <vt:lpstr>Участие педагогов</vt:lpstr>
      <vt:lpstr>Участие родителей</vt:lpstr>
      <vt:lpstr>Работа с родителями Общее родительское собрание  с выставкой книг и показом воспитанников старшей группы ( воспитатель Федечкина С.В., муз. Рук-ль Халаадаева И.В.   р.н. сказки «Теремок»  </vt:lpstr>
      <vt:lpstr>Из истории сотрудничества</vt:lpstr>
      <vt:lpstr>Слайд 19</vt:lpstr>
      <vt:lpstr>Спасибо за внимание!  В изготовлении презентации использовался материал с сайта МБДОУ детский сад «Теремок» http://algteremok12.ucoz.ru Сайт с. Александров- Гай «Заволжские степи» сhttp://moyaokruga.ru/stepialgay/Articles.aspx?articleId=44821 Авторы : заведующий МБДОУ детским садом «Теремок» Батарыкина Н.К., Воспитатель старшей группы Федечкина С.В., Музыкальный руководитель Халаадаева И.В. с. Александров – Гай  2015 г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</cp:lastModifiedBy>
  <cp:revision>36</cp:revision>
  <dcterms:created xsi:type="dcterms:W3CDTF">2014-06-15T06:06:52Z</dcterms:created>
  <dcterms:modified xsi:type="dcterms:W3CDTF">2015-11-10T15:38:29Z</dcterms:modified>
</cp:coreProperties>
</file>