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60"/>
  </p:notesMasterIdLst>
  <p:sldIdLst>
    <p:sldId id="526" r:id="rId2"/>
    <p:sldId id="525" r:id="rId3"/>
    <p:sldId id="299" r:id="rId4"/>
    <p:sldId id="358" r:id="rId5"/>
    <p:sldId id="365" r:id="rId6"/>
    <p:sldId id="366" r:id="rId7"/>
    <p:sldId id="367" r:id="rId8"/>
    <p:sldId id="368" r:id="rId9"/>
    <p:sldId id="369" r:id="rId10"/>
    <p:sldId id="370" r:id="rId11"/>
    <p:sldId id="372" r:id="rId12"/>
    <p:sldId id="373" r:id="rId13"/>
    <p:sldId id="462" r:id="rId14"/>
    <p:sldId id="374" r:id="rId15"/>
    <p:sldId id="375" r:id="rId16"/>
    <p:sldId id="377" r:id="rId17"/>
    <p:sldId id="378" r:id="rId18"/>
    <p:sldId id="380" r:id="rId19"/>
    <p:sldId id="381" r:id="rId20"/>
    <p:sldId id="384" r:id="rId21"/>
    <p:sldId id="383" r:id="rId22"/>
    <p:sldId id="386" r:id="rId23"/>
    <p:sldId id="385" r:id="rId24"/>
    <p:sldId id="316" r:id="rId25"/>
    <p:sldId id="317" r:id="rId26"/>
    <p:sldId id="318" r:id="rId27"/>
    <p:sldId id="464" r:id="rId28"/>
    <p:sldId id="387" r:id="rId29"/>
    <p:sldId id="465" r:id="rId30"/>
    <p:sldId id="438" r:id="rId31"/>
    <p:sldId id="511" r:id="rId32"/>
    <p:sldId id="512" r:id="rId33"/>
    <p:sldId id="440" r:id="rId34"/>
    <p:sldId id="441" r:id="rId35"/>
    <p:sldId id="443" r:id="rId36"/>
    <p:sldId id="444" r:id="rId37"/>
    <p:sldId id="445" r:id="rId38"/>
    <p:sldId id="446" r:id="rId39"/>
    <p:sldId id="447" r:id="rId40"/>
    <p:sldId id="448" r:id="rId41"/>
    <p:sldId id="513" r:id="rId42"/>
    <p:sldId id="449" r:id="rId43"/>
    <p:sldId id="450" r:id="rId44"/>
    <p:sldId id="514" r:id="rId45"/>
    <p:sldId id="451" r:id="rId46"/>
    <p:sldId id="452" r:id="rId47"/>
    <p:sldId id="456" r:id="rId48"/>
    <p:sldId id="457" r:id="rId49"/>
    <p:sldId id="458" r:id="rId50"/>
    <p:sldId id="459" r:id="rId51"/>
    <p:sldId id="524" r:id="rId52"/>
    <p:sldId id="461" r:id="rId53"/>
    <p:sldId id="517" r:id="rId54"/>
    <p:sldId id="518" r:id="rId55"/>
    <p:sldId id="519" r:id="rId56"/>
    <p:sldId id="520" r:id="rId57"/>
    <p:sldId id="521" r:id="rId58"/>
    <p:sldId id="354" r:id="rId5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99"/>
    <a:srgbClr val="008000"/>
    <a:srgbClr val="000000"/>
    <a:srgbClr val="CCECFF"/>
    <a:srgbClr val="CCFFFF"/>
    <a:srgbClr val="FFFF00"/>
    <a:srgbClr val="A50021"/>
    <a:srgbClr val="FF66FF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4660"/>
  </p:normalViewPr>
  <p:slideViewPr>
    <p:cSldViewPr>
      <p:cViewPr>
        <p:scale>
          <a:sx n="50" d="100"/>
          <a:sy n="50" d="100"/>
        </p:scale>
        <p:origin x="-208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>
        <a:solidFill>
          <a:srgbClr val="0066FF"/>
        </a:solidFill>
      </dgm:spPr>
      <dgm:t>
        <a:bodyPr/>
        <a:lstStyle/>
        <a:p>
          <a:pPr rtl="0"/>
          <a:r>
            <a:rPr lang="ru-RU" sz="3600" b="1" dirty="0" smtClean="0">
              <a:latin typeface="Arial" pitchFamily="34" charset="0"/>
              <a:cs typeface="Arial" pitchFamily="34" charset="0"/>
            </a:rPr>
            <a:t>Организационный  раздел</a:t>
          </a:r>
          <a:endParaRPr lang="ru-RU" sz="36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описание материально-технического обеспечения Программы,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B947C6-9169-41E3-88DE-35B497D53E26}">
      <dgm:prSet custT="1"/>
      <dgm:spPr/>
      <dgm:t>
        <a:bodyPr/>
        <a:lstStyle/>
        <a:p>
          <a:pPr rtl="0"/>
          <a:r>
            <a:rPr lang="ru-RU" sz="2800" dirty="0" smtClean="0">
              <a:latin typeface="Arial" pitchFamily="34" charset="0"/>
              <a:cs typeface="Arial" pitchFamily="34" charset="0"/>
            </a:rPr>
            <a:t>распорядок и /или режим дня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761E8B6A-63E6-42E7-AF7B-E5F96B0745EA}" type="parTrans" cxnId="{72E35D78-489D-45C6-B3A9-10A45FFED676}">
      <dgm:prSet/>
      <dgm:spPr/>
      <dgm:t>
        <a:bodyPr/>
        <a:lstStyle/>
        <a:p>
          <a:endParaRPr lang="ru-RU"/>
        </a:p>
      </dgm:t>
    </dgm:pt>
    <dgm:pt modelId="{1783AD9D-80F3-4B51-8E00-5B4B8ABC15A3}" type="sibTrans" cxnId="{72E35D78-489D-45C6-B3A9-10A45FFED676}">
      <dgm:prSet/>
      <dgm:spPr/>
      <dgm:t>
        <a:bodyPr/>
        <a:lstStyle/>
        <a:p>
          <a:endParaRPr lang="ru-RU"/>
        </a:p>
      </dgm:t>
    </dgm:pt>
    <dgm:pt modelId="{7D4367A9-4D46-4E73-8829-FCD7E46C0C2B}">
      <dgm:prSet custT="1"/>
      <dgm:spPr/>
      <dgm:t>
        <a:bodyPr/>
        <a:lstStyle/>
        <a:p>
          <a:pPr rtl="0"/>
          <a:r>
            <a:rPr lang="ru-RU" sz="2800" dirty="0" smtClean="0">
              <a:latin typeface="Arial" pitchFamily="34" charset="0"/>
              <a:cs typeface="Arial" pitchFamily="34" charset="0"/>
            </a:rPr>
            <a:t>особенности традиционных событий, праздников, мероприятий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BAF83FE-EA8D-4E25-8966-C32CBA07C809}" type="parTrans" cxnId="{63B12CB2-902B-474B-8757-6A087FB402F1}">
      <dgm:prSet/>
      <dgm:spPr/>
      <dgm:t>
        <a:bodyPr/>
        <a:lstStyle/>
        <a:p>
          <a:endParaRPr lang="ru-RU"/>
        </a:p>
      </dgm:t>
    </dgm:pt>
    <dgm:pt modelId="{2495C9C4-54BA-4EE5-89E6-C8F060FC98AA}" type="sibTrans" cxnId="{63B12CB2-902B-474B-8757-6A087FB402F1}">
      <dgm:prSet/>
      <dgm:spPr/>
      <dgm:t>
        <a:bodyPr/>
        <a:lstStyle/>
        <a:p>
          <a:endParaRPr lang="ru-RU"/>
        </a:p>
      </dgm:t>
    </dgm:pt>
    <dgm:pt modelId="{7303ADFB-216D-4B8C-BD60-25F1EFAA0C99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особенности организации развивающей предметно-пространственной среды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BE0C9D11-E45B-4E90-AA65-343B167DD327}" type="parTrans" cxnId="{E7CC9232-B0D8-4B8C-BE94-01C1C5B86D4D}">
      <dgm:prSet/>
      <dgm:spPr/>
      <dgm:t>
        <a:bodyPr/>
        <a:lstStyle/>
        <a:p>
          <a:endParaRPr lang="ru-RU"/>
        </a:p>
      </dgm:t>
    </dgm:pt>
    <dgm:pt modelId="{73161519-2050-447C-95F8-C12BAEFE83F0}" type="sibTrans" cxnId="{E7CC9232-B0D8-4B8C-BE94-01C1C5B86D4D}">
      <dgm:prSet/>
      <dgm:spPr/>
      <dgm:t>
        <a:bodyPr/>
        <a:lstStyle/>
        <a:p>
          <a:endParaRPr lang="ru-RU"/>
        </a:p>
      </dgm:t>
    </dgm:pt>
    <dgm:pt modelId="{1D5CF5E2-B16C-4D62-A4C8-7DCDC1626B1F}">
      <dgm:prSet custT="1"/>
      <dgm:spPr/>
      <dgm:t>
        <a:bodyPr/>
        <a:lstStyle/>
        <a:p>
          <a:pPr rtl="0"/>
          <a:r>
            <a:rPr lang="ru-RU" sz="2800" b="1" dirty="0" smtClean="0">
              <a:latin typeface="Arial" pitchFamily="34" charset="0"/>
              <a:cs typeface="Arial" pitchFamily="34" charset="0"/>
            </a:rPr>
            <a:t>обеспеченность методическими материалами и средствами обучения и воспитания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8699B5D4-314A-43DC-AB5E-8D10CDC8D926}" type="parTrans" cxnId="{F95C1C0A-0CA0-4A51-BE27-956332B27058}">
      <dgm:prSet/>
      <dgm:spPr/>
      <dgm:t>
        <a:bodyPr/>
        <a:lstStyle/>
        <a:p>
          <a:endParaRPr lang="ru-RU"/>
        </a:p>
      </dgm:t>
    </dgm:pt>
    <dgm:pt modelId="{33C6BA5E-BA46-4FA9-9A8F-5124B64F6F88}" type="sibTrans" cxnId="{F95C1C0A-0CA0-4A51-BE27-956332B27058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X="127567" custScaleY="1423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 custLinFactNeighborX="-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35D78-489D-45C6-B3A9-10A45FFED676}" srcId="{B320A83A-0842-4E90-9B15-706C6E8D2613}" destId="{1AB947C6-9169-41E3-88DE-35B497D53E26}" srcOrd="2" destOrd="0" parTransId="{761E8B6A-63E6-42E7-AF7B-E5F96B0745EA}" sibTransId="{1783AD9D-80F3-4B51-8E00-5B4B8ABC15A3}"/>
    <dgm:cxn modelId="{439E6DAA-9B8F-479F-BD5F-BC7287E4AD76}" type="presOf" srcId="{6E529879-A33A-452F-BD37-593DE1ED699F}" destId="{B4F93557-2C89-467D-B888-84557F1F169D}" srcOrd="0" destOrd="0" presId="urn:microsoft.com/office/officeart/2005/8/layout/list1"/>
    <dgm:cxn modelId="{03E9F801-74A4-45E6-8573-3F785C3FDD79}" type="presOf" srcId="{B320A83A-0842-4E90-9B15-706C6E8D2613}" destId="{35581F5D-3A7F-49A4-BE90-691626527ED2}" srcOrd="1" destOrd="0" presId="urn:microsoft.com/office/officeart/2005/8/layout/list1"/>
    <dgm:cxn modelId="{43031E08-645D-4FAC-9812-12A4CFB3B2F1}" type="presOf" srcId="{1AB947C6-9169-41E3-88DE-35B497D53E26}" destId="{76D800E8-F55D-4306-B57C-6DF74DCC36FC}" srcOrd="0" destOrd="2" presId="urn:microsoft.com/office/officeart/2005/8/layout/list1"/>
    <dgm:cxn modelId="{E7CC9232-B0D8-4B8C-BE94-01C1C5B86D4D}" srcId="{B320A83A-0842-4E90-9B15-706C6E8D2613}" destId="{7303ADFB-216D-4B8C-BD60-25F1EFAA0C99}" srcOrd="4" destOrd="0" parTransId="{BE0C9D11-E45B-4E90-AA65-343B167DD327}" sibTransId="{73161519-2050-447C-95F8-C12BAEFE83F0}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F95C1C0A-0CA0-4A51-BE27-956332B27058}" srcId="{B320A83A-0842-4E90-9B15-706C6E8D2613}" destId="{1D5CF5E2-B16C-4D62-A4C8-7DCDC1626B1F}" srcOrd="1" destOrd="0" parTransId="{8699B5D4-314A-43DC-AB5E-8D10CDC8D926}" sibTransId="{33C6BA5E-BA46-4FA9-9A8F-5124B64F6F88}"/>
    <dgm:cxn modelId="{12C1DD8E-84EC-4AC7-818E-69FE2D9743A4}" type="presOf" srcId="{7D4367A9-4D46-4E73-8829-FCD7E46C0C2B}" destId="{76D800E8-F55D-4306-B57C-6DF74DCC36FC}" srcOrd="0" destOrd="3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80244A41-60EE-4432-9E8A-45DDF37522F6}" type="presOf" srcId="{B320A83A-0842-4E90-9B15-706C6E8D2613}" destId="{BEAE3B9B-FC39-45D7-88AC-1EF34A72587E}" srcOrd="0" destOrd="0" presId="urn:microsoft.com/office/officeart/2005/8/layout/list1"/>
    <dgm:cxn modelId="{D2BE828A-7606-4E6B-BBDC-3D26C1C8EAB4}" type="presOf" srcId="{7303ADFB-216D-4B8C-BD60-25F1EFAA0C99}" destId="{76D800E8-F55D-4306-B57C-6DF74DCC36FC}" srcOrd="0" destOrd="4" presId="urn:microsoft.com/office/officeart/2005/8/layout/list1"/>
    <dgm:cxn modelId="{BD83B239-8ADA-4FA0-863D-3AD7AAC52150}" type="presOf" srcId="{F622D70D-D2C8-495C-A6DE-D5D098694297}" destId="{76D800E8-F55D-4306-B57C-6DF74DCC36FC}" srcOrd="0" destOrd="0" presId="urn:microsoft.com/office/officeart/2005/8/layout/list1"/>
    <dgm:cxn modelId="{5EF4A876-C390-4ABC-9054-F58C92406731}" type="presOf" srcId="{1D5CF5E2-B16C-4D62-A4C8-7DCDC1626B1F}" destId="{76D800E8-F55D-4306-B57C-6DF74DCC36FC}" srcOrd="0" destOrd="1" presId="urn:microsoft.com/office/officeart/2005/8/layout/list1"/>
    <dgm:cxn modelId="{63B12CB2-902B-474B-8757-6A087FB402F1}" srcId="{B320A83A-0842-4E90-9B15-706C6E8D2613}" destId="{7D4367A9-4D46-4E73-8829-FCD7E46C0C2B}" srcOrd="3" destOrd="0" parTransId="{4BAF83FE-EA8D-4E25-8966-C32CBA07C809}" sibTransId="{2495C9C4-54BA-4EE5-89E6-C8F060FC98AA}"/>
    <dgm:cxn modelId="{8701E637-1B1F-4250-9F80-ACF5FBEE95E9}" type="presParOf" srcId="{B4F93557-2C89-467D-B888-84557F1F169D}" destId="{8A1022BA-4976-4CF1-831A-55BA8DB6E0D2}" srcOrd="0" destOrd="0" presId="urn:microsoft.com/office/officeart/2005/8/layout/list1"/>
    <dgm:cxn modelId="{BB1A6A17-3EFF-4D9B-B8BE-1CE8900895C3}" type="presParOf" srcId="{8A1022BA-4976-4CF1-831A-55BA8DB6E0D2}" destId="{BEAE3B9B-FC39-45D7-88AC-1EF34A72587E}" srcOrd="0" destOrd="0" presId="urn:microsoft.com/office/officeart/2005/8/layout/list1"/>
    <dgm:cxn modelId="{AEC9E269-B60E-423B-B0F8-3CDF69EC91E5}" type="presParOf" srcId="{8A1022BA-4976-4CF1-831A-55BA8DB6E0D2}" destId="{35581F5D-3A7F-49A4-BE90-691626527ED2}" srcOrd="1" destOrd="0" presId="urn:microsoft.com/office/officeart/2005/8/layout/list1"/>
    <dgm:cxn modelId="{158A99EB-4263-46B8-88BB-87119C68F849}" type="presParOf" srcId="{B4F93557-2C89-467D-B888-84557F1F169D}" destId="{A6F888F7-2B28-496D-A915-9FFD252922C5}" srcOrd="1" destOrd="0" presId="urn:microsoft.com/office/officeart/2005/8/layout/list1"/>
    <dgm:cxn modelId="{0D95B111-482C-47D5-A075-FA25B9D1CAC1}" type="presParOf" srcId="{B4F93557-2C89-467D-B888-84557F1F169D}" destId="{76D800E8-F55D-4306-B57C-6DF74DCC36FC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>
        <a:solidFill>
          <a:srgbClr val="0066FF"/>
        </a:solidFill>
      </dgm:spPr>
      <dgm:t>
        <a:bodyPr/>
        <a:lstStyle/>
        <a:p>
          <a:pPr rtl="0"/>
          <a:r>
            <a:rPr lang="ru-RU" sz="3600" b="1" dirty="0" smtClean="0">
              <a:latin typeface="Arial" pitchFamily="34" charset="0"/>
              <a:cs typeface="Arial" pitchFamily="34" charset="0"/>
            </a:rPr>
            <a:t>Организационный  раздел</a:t>
          </a:r>
          <a:endParaRPr lang="ru-RU" sz="3600" b="1" dirty="0">
            <a:latin typeface="Arial" pitchFamily="34" charset="0"/>
            <a:cs typeface="Arial" pitchFamily="34" charset="0"/>
          </a:endParaRP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 custT="1"/>
      <dgm:spPr/>
      <dgm:t>
        <a:bodyPr/>
        <a:lstStyle/>
        <a:p>
          <a:pPr rtl="0"/>
          <a:r>
            <a:rPr lang="ru-RU" sz="2700" dirty="0" smtClean="0">
              <a:latin typeface="Arial" pitchFamily="34" charset="0"/>
              <a:cs typeface="Arial" pitchFamily="34" charset="0"/>
            </a:rPr>
            <a:t>описание материально-технического обеспечения Программы, </a:t>
          </a:r>
          <a:endParaRPr lang="ru-RU" sz="2700" dirty="0">
            <a:latin typeface="Arial" pitchFamily="34" charset="0"/>
            <a:cs typeface="Arial" pitchFamily="34" charset="0"/>
          </a:endParaRP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B947C6-9169-41E3-88DE-35B497D53E26}">
      <dgm:prSet custT="1"/>
      <dgm:spPr/>
      <dgm:t>
        <a:bodyPr/>
        <a:lstStyle/>
        <a:p>
          <a:pPr rtl="0"/>
          <a:r>
            <a:rPr lang="ru-RU" sz="2700" dirty="0" smtClean="0">
              <a:latin typeface="Arial" pitchFamily="34" charset="0"/>
              <a:cs typeface="Arial" pitchFamily="34" charset="0"/>
            </a:rPr>
            <a:t>распорядок и /или режим дня, </a:t>
          </a:r>
          <a:r>
            <a:rPr lang="ru-RU" altLang="ru-RU" sz="27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режим двигательной активности</a:t>
          </a:r>
          <a:endParaRPr lang="ru-RU" sz="2700" dirty="0">
            <a:latin typeface="Arial" pitchFamily="34" charset="0"/>
            <a:cs typeface="Arial" pitchFamily="34" charset="0"/>
          </a:endParaRPr>
        </a:p>
      </dgm:t>
    </dgm:pt>
    <dgm:pt modelId="{761E8B6A-63E6-42E7-AF7B-E5F96B0745EA}" type="parTrans" cxnId="{72E35D78-489D-45C6-B3A9-10A45FFED676}">
      <dgm:prSet/>
      <dgm:spPr/>
      <dgm:t>
        <a:bodyPr/>
        <a:lstStyle/>
        <a:p>
          <a:endParaRPr lang="ru-RU"/>
        </a:p>
      </dgm:t>
    </dgm:pt>
    <dgm:pt modelId="{1783AD9D-80F3-4B51-8E00-5B4B8ABC15A3}" type="sibTrans" cxnId="{72E35D78-489D-45C6-B3A9-10A45FFED676}">
      <dgm:prSet/>
      <dgm:spPr/>
      <dgm:t>
        <a:bodyPr/>
        <a:lstStyle/>
        <a:p>
          <a:endParaRPr lang="ru-RU"/>
        </a:p>
      </dgm:t>
    </dgm:pt>
    <dgm:pt modelId="{7D4367A9-4D46-4E73-8829-FCD7E46C0C2B}">
      <dgm:prSet custT="1"/>
      <dgm:spPr/>
      <dgm:t>
        <a:bodyPr/>
        <a:lstStyle/>
        <a:p>
          <a:pPr rtl="0"/>
          <a:r>
            <a:rPr lang="ru-RU" sz="2700" dirty="0" smtClean="0">
              <a:latin typeface="Arial" pitchFamily="34" charset="0"/>
              <a:cs typeface="Arial" pitchFamily="34" charset="0"/>
            </a:rPr>
            <a:t>особенности традиционных событий, праздников, мероприятий (</a:t>
          </a:r>
          <a:r>
            <a:rPr lang="ru-RU" altLang="ru-RU" sz="27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комплексно-тематический план для каждой возрастной группы</a:t>
          </a:r>
          <a:r>
            <a:rPr lang="ru-RU" sz="2700" dirty="0" smtClean="0">
              <a:latin typeface="Arial" pitchFamily="34" charset="0"/>
              <a:cs typeface="Arial" pitchFamily="34" charset="0"/>
            </a:rPr>
            <a:t>)</a:t>
          </a:r>
          <a:endParaRPr lang="ru-RU" sz="2700" dirty="0">
            <a:latin typeface="Arial" pitchFamily="34" charset="0"/>
            <a:cs typeface="Arial" pitchFamily="34" charset="0"/>
          </a:endParaRPr>
        </a:p>
      </dgm:t>
    </dgm:pt>
    <dgm:pt modelId="{4BAF83FE-EA8D-4E25-8966-C32CBA07C809}" type="parTrans" cxnId="{63B12CB2-902B-474B-8757-6A087FB402F1}">
      <dgm:prSet/>
      <dgm:spPr/>
      <dgm:t>
        <a:bodyPr/>
        <a:lstStyle/>
        <a:p>
          <a:endParaRPr lang="ru-RU"/>
        </a:p>
      </dgm:t>
    </dgm:pt>
    <dgm:pt modelId="{2495C9C4-54BA-4EE5-89E6-C8F060FC98AA}" type="sibTrans" cxnId="{63B12CB2-902B-474B-8757-6A087FB402F1}">
      <dgm:prSet/>
      <dgm:spPr/>
      <dgm:t>
        <a:bodyPr/>
        <a:lstStyle/>
        <a:p>
          <a:endParaRPr lang="ru-RU"/>
        </a:p>
      </dgm:t>
    </dgm:pt>
    <dgm:pt modelId="{7303ADFB-216D-4B8C-BD60-25F1EFAA0C99}">
      <dgm:prSet custT="1"/>
      <dgm:spPr/>
      <dgm:t>
        <a:bodyPr/>
        <a:lstStyle/>
        <a:p>
          <a:pPr rtl="0"/>
          <a:r>
            <a:rPr lang="ru-RU" sz="2700" dirty="0" smtClean="0">
              <a:latin typeface="Arial" pitchFamily="34" charset="0"/>
              <a:cs typeface="Arial" pitchFamily="34" charset="0"/>
            </a:rPr>
            <a:t>особенности организации развивающей предметно-пространственной среды</a:t>
          </a:r>
          <a:endParaRPr lang="ru-RU" sz="2700" dirty="0">
            <a:latin typeface="Arial" pitchFamily="34" charset="0"/>
            <a:cs typeface="Arial" pitchFamily="34" charset="0"/>
          </a:endParaRPr>
        </a:p>
      </dgm:t>
    </dgm:pt>
    <dgm:pt modelId="{BE0C9D11-E45B-4E90-AA65-343B167DD327}" type="parTrans" cxnId="{E7CC9232-B0D8-4B8C-BE94-01C1C5B86D4D}">
      <dgm:prSet/>
      <dgm:spPr/>
      <dgm:t>
        <a:bodyPr/>
        <a:lstStyle/>
        <a:p>
          <a:endParaRPr lang="ru-RU"/>
        </a:p>
      </dgm:t>
    </dgm:pt>
    <dgm:pt modelId="{73161519-2050-447C-95F8-C12BAEFE83F0}" type="sibTrans" cxnId="{E7CC9232-B0D8-4B8C-BE94-01C1C5B86D4D}">
      <dgm:prSet/>
      <dgm:spPr/>
      <dgm:t>
        <a:bodyPr/>
        <a:lstStyle/>
        <a:p>
          <a:endParaRPr lang="ru-RU"/>
        </a:p>
      </dgm:t>
    </dgm:pt>
    <dgm:pt modelId="{1D5CF5E2-B16C-4D62-A4C8-7DCDC1626B1F}">
      <dgm:prSet custT="1"/>
      <dgm:spPr/>
      <dgm:t>
        <a:bodyPr/>
        <a:lstStyle/>
        <a:p>
          <a:pPr rtl="0"/>
          <a:r>
            <a:rPr lang="ru-RU" sz="2700" dirty="0" smtClean="0">
              <a:latin typeface="Arial" pitchFamily="34" charset="0"/>
              <a:cs typeface="Arial" pitchFamily="34" charset="0"/>
            </a:rPr>
            <a:t>обеспеченность методическими материалами и средствами обучения и воспитания</a:t>
          </a:r>
          <a:endParaRPr lang="ru-RU" sz="2700" dirty="0">
            <a:latin typeface="Arial" pitchFamily="34" charset="0"/>
            <a:cs typeface="Arial" pitchFamily="34" charset="0"/>
          </a:endParaRPr>
        </a:p>
      </dgm:t>
    </dgm:pt>
    <dgm:pt modelId="{8699B5D4-314A-43DC-AB5E-8D10CDC8D926}" type="parTrans" cxnId="{F95C1C0A-0CA0-4A51-BE27-956332B27058}">
      <dgm:prSet/>
      <dgm:spPr/>
      <dgm:t>
        <a:bodyPr/>
        <a:lstStyle/>
        <a:p>
          <a:endParaRPr lang="ru-RU"/>
        </a:p>
      </dgm:t>
    </dgm:pt>
    <dgm:pt modelId="{33C6BA5E-BA46-4FA9-9A8F-5124B64F6F88}" type="sibTrans" cxnId="{F95C1C0A-0CA0-4A51-BE27-956332B27058}">
      <dgm:prSet/>
      <dgm:spPr/>
      <dgm:t>
        <a:bodyPr/>
        <a:lstStyle/>
        <a:p>
          <a:endParaRPr lang="ru-RU"/>
        </a:p>
      </dgm:t>
    </dgm:pt>
    <dgm:pt modelId="{5C292268-B4E1-4384-8941-4A7B764A91F4}">
      <dgm:prSet custT="1"/>
      <dgm:spPr/>
      <dgm:t>
        <a:bodyPr/>
        <a:lstStyle/>
        <a:p>
          <a:pPr rtl="0"/>
          <a:r>
            <a:rPr lang="ru-RU" altLang="ru-RU" sz="27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кадровые условия реализации ООП</a:t>
          </a:r>
          <a:endParaRPr lang="ru-RU" sz="2700" dirty="0">
            <a:latin typeface="Arial" pitchFamily="34" charset="0"/>
            <a:cs typeface="Arial" pitchFamily="34" charset="0"/>
          </a:endParaRPr>
        </a:p>
      </dgm:t>
    </dgm:pt>
    <dgm:pt modelId="{D35F7230-338F-4223-B7DF-EEFCCABD3E3F}" type="parTrans" cxnId="{6C864C59-F1C0-4664-A91C-7E0712F53CB5}">
      <dgm:prSet/>
      <dgm:spPr/>
      <dgm:t>
        <a:bodyPr/>
        <a:lstStyle/>
        <a:p>
          <a:endParaRPr lang="ru-RU"/>
        </a:p>
      </dgm:t>
    </dgm:pt>
    <dgm:pt modelId="{B0D3F63B-C6B4-4378-BF01-04EFF0DE0657}" type="sibTrans" cxnId="{6C864C59-F1C0-4664-A91C-7E0712F53CB5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022BA-4976-4CF1-831A-55BA8DB6E0D2}" type="pres">
      <dgm:prSet presAssocID="{B320A83A-0842-4E90-9B15-706C6E8D2613}" presName="parentLin" presStyleCnt="0"/>
      <dgm:spPr/>
      <dgm:t>
        <a:bodyPr/>
        <a:lstStyle/>
        <a:p>
          <a:endParaRPr lang="ru-RU"/>
        </a:p>
      </dgm:t>
    </dgm:pt>
    <dgm:pt modelId="{BEAE3B9B-FC39-45D7-88AC-1EF34A72587E}" type="pres">
      <dgm:prSet presAssocID="{B320A83A-0842-4E90-9B15-706C6E8D261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581F5D-3A7F-49A4-BE90-691626527ED2}" type="pres">
      <dgm:prSet presAssocID="{B320A83A-0842-4E90-9B15-706C6E8D2613}" presName="parentText" presStyleLbl="node1" presStyleIdx="0" presStyleCnt="1" custScaleX="127567" custScaleY="1423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88F7-2B28-496D-A915-9FFD252922C5}" type="pres">
      <dgm:prSet presAssocID="{B320A83A-0842-4E90-9B15-706C6E8D2613}" presName="negativeSpace" presStyleCnt="0"/>
      <dgm:spPr/>
      <dgm:t>
        <a:bodyPr/>
        <a:lstStyle/>
        <a:p>
          <a:endParaRPr lang="ru-RU"/>
        </a:p>
      </dgm:t>
    </dgm:pt>
    <dgm:pt modelId="{76D800E8-F55D-4306-B57C-6DF74DCC36FC}" type="pres">
      <dgm:prSet presAssocID="{B320A83A-0842-4E90-9B15-706C6E8D2613}" presName="childText" presStyleLbl="conFgAcc1" presStyleIdx="0" presStyleCnt="1" custScaleX="100000" custScaleY="79970" custLinFactNeighborY="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35D78-489D-45C6-B3A9-10A45FFED676}" srcId="{B320A83A-0842-4E90-9B15-706C6E8D2613}" destId="{1AB947C6-9169-41E3-88DE-35B497D53E26}" srcOrd="2" destOrd="0" parTransId="{761E8B6A-63E6-42E7-AF7B-E5F96B0745EA}" sibTransId="{1783AD9D-80F3-4B51-8E00-5B4B8ABC15A3}"/>
    <dgm:cxn modelId="{6C864C59-F1C0-4664-A91C-7E0712F53CB5}" srcId="{B320A83A-0842-4E90-9B15-706C6E8D2613}" destId="{5C292268-B4E1-4384-8941-4A7B764A91F4}" srcOrd="5" destOrd="0" parTransId="{D35F7230-338F-4223-B7DF-EEFCCABD3E3F}" sibTransId="{B0D3F63B-C6B4-4378-BF01-04EFF0DE0657}"/>
    <dgm:cxn modelId="{9E318FB1-9270-4305-BEA3-02D8CC4AA6D1}" type="presOf" srcId="{7D4367A9-4D46-4E73-8829-FCD7E46C0C2B}" destId="{76D800E8-F55D-4306-B57C-6DF74DCC36FC}" srcOrd="0" destOrd="3" presId="urn:microsoft.com/office/officeart/2005/8/layout/list1"/>
    <dgm:cxn modelId="{E7CC9232-B0D8-4B8C-BE94-01C1C5B86D4D}" srcId="{B320A83A-0842-4E90-9B15-706C6E8D2613}" destId="{7303ADFB-216D-4B8C-BD60-25F1EFAA0C99}" srcOrd="4" destOrd="0" parTransId="{BE0C9D11-E45B-4E90-AA65-343B167DD327}" sibTransId="{73161519-2050-447C-95F8-C12BAEFE83F0}"/>
    <dgm:cxn modelId="{0FC0C472-ECBE-4A28-A9CB-EBC31E45D6EA}" type="presOf" srcId="{1AB947C6-9169-41E3-88DE-35B497D53E26}" destId="{76D800E8-F55D-4306-B57C-6DF74DCC36FC}" srcOrd="0" destOrd="2" presId="urn:microsoft.com/office/officeart/2005/8/layout/list1"/>
    <dgm:cxn modelId="{40906A89-F304-4FD3-9030-864460F5D300}" type="presOf" srcId="{7303ADFB-216D-4B8C-BD60-25F1EFAA0C99}" destId="{76D800E8-F55D-4306-B57C-6DF74DCC36FC}" srcOrd="0" destOrd="4" presId="urn:microsoft.com/office/officeart/2005/8/layout/list1"/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F95C1C0A-0CA0-4A51-BE27-956332B27058}" srcId="{B320A83A-0842-4E90-9B15-706C6E8D2613}" destId="{1D5CF5E2-B16C-4D62-A4C8-7DCDC1626B1F}" srcOrd="1" destOrd="0" parTransId="{8699B5D4-314A-43DC-AB5E-8D10CDC8D926}" sibTransId="{33C6BA5E-BA46-4FA9-9A8F-5124B64F6F88}"/>
    <dgm:cxn modelId="{506DF331-96ED-438B-A624-1BE8F07F0AE9}" type="presOf" srcId="{1D5CF5E2-B16C-4D62-A4C8-7DCDC1626B1F}" destId="{76D800E8-F55D-4306-B57C-6DF74DCC36FC}" srcOrd="0" destOrd="1" presId="urn:microsoft.com/office/officeart/2005/8/layout/list1"/>
    <dgm:cxn modelId="{15A9200A-1979-425D-BECB-FD5C6DFC5511}" type="presOf" srcId="{B320A83A-0842-4E90-9B15-706C6E8D2613}" destId="{BEAE3B9B-FC39-45D7-88AC-1EF34A72587E}" srcOrd="0" destOrd="0" presId="urn:microsoft.com/office/officeart/2005/8/layout/list1"/>
    <dgm:cxn modelId="{4CAA2431-41DD-4311-95B3-FDC681C6EB13}" type="presOf" srcId="{6E529879-A33A-452F-BD37-593DE1ED699F}" destId="{B4F93557-2C89-467D-B888-84557F1F169D}" srcOrd="0" destOrd="0" presId="urn:microsoft.com/office/officeart/2005/8/layout/list1"/>
    <dgm:cxn modelId="{A2FDEC3D-5B58-4546-9FC5-648325EF449C}" type="presOf" srcId="{B320A83A-0842-4E90-9B15-706C6E8D2613}" destId="{35581F5D-3A7F-49A4-BE90-691626527ED2}" srcOrd="1" destOrd="0" presId="urn:microsoft.com/office/officeart/2005/8/layout/list1"/>
    <dgm:cxn modelId="{06EBDE9B-3FBA-479E-B4AE-CEF375D87C76}" type="presOf" srcId="{F622D70D-D2C8-495C-A6DE-D5D098694297}" destId="{76D800E8-F55D-4306-B57C-6DF74DCC36FC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A54240E3-9D55-4B9E-AA02-CB4B0CC97C90}" type="presOf" srcId="{5C292268-B4E1-4384-8941-4A7B764A91F4}" destId="{76D800E8-F55D-4306-B57C-6DF74DCC36FC}" srcOrd="0" destOrd="5" presId="urn:microsoft.com/office/officeart/2005/8/layout/list1"/>
    <dgm:cxn modelId="{63B12CB2-902B-474B-8757-6A087FB402F1}" srcId="{B320A83A-0842-4E90-9B15-706C6E8D2613}" destId="{7D4367A9-4D46-4E73-8829-FCD7E46C0C2B}" srcOrd="3" destOrd="0" parTransId="{4BAF83FE-EA8D-4E25-8966-C32CBA07C809}" sibTransId="{2495C9C4-54BA-4EE5-89E6-C8F060FC98AA}"/>
    <dgm:cxn modelId="{29FE2FB3-E7A5-41F5-A732-F7BF73E8E16A}" type="presParOf" srcId="{B4F93557-2C89-467D-B888-84557F1F169D}" destId="{8A1022BA-4976-4CF1-831A-55BA8DB6E0D2}" srcOrd="0" destOrd="0" presId="urn:microsoft.com/office/officeart/2005/8/layout/list1"/>
    <dgm:cxn modelId="{A26779E8-C59A-4CF1-A534-0CE82FB6258F}" type="presParOf" srcId="{8A1022BA-4976-4CF1-831A-55BA8DB6E0D2}" destId="{BEAE3B9B-FC39-45D7-88AC-1EF34A72587E}" srcOrd="0" destOrd="0" presId="urn:microsoft.com/office/officeart/2005/8/layout/list1"/>
    <dgm:cxn modelId="{55B4E789-20E6-4D84-A0C3-AB38567AF7F0}" type="presParOf" srcId="{8A1022BA-4976-4CF1-831A-55BA8DB6E0D2}" destId="{35581F5D-3A7F-49A4-BE90-691626527ED2}" srcOrd="1" destOrd="0" presId="urn:microsoft.com/office/officeart/2005/8/layout/list1"/>
    <dgm:cxn modelId="{DDC322AA-BAE5-4717-BD3C-F99775F9ED36}" type="presParOf" srcId="{B4F93557-2C89-467D-B888-84557F1F169D}" destId="{A6F888F7-2B28-496D-A915-9FFD252922C5}" srcOrd="1" destOrd="0" presId="urn:microsoft.com/office/officeart/2005/8/layout/list1"/>
    <dgm:cxn modelId="{686215DC-A191-45D8-86C4-32D74DF819B2}" type="presParOf" srcId="{B4F93557-2C89-467D-B888-84557F1F169D}" destId="{76D800E8-F55D-4306-B57C-6DF74DCC36FC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D5C3-85B5-4C69-8AD6-8CB777FF5499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A2D2-13DB-47D8-9B0E-61E51DAD3C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4CAA9-1E76-4FD1-AFB3-D81338FD0D1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46251-29CA-4328-8C47-AFC348593A2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A9648-0815-450B-B011-2267D3FB2D8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9A290-6CB5-4662-A3E8-4B89A3306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7714EE-215F-4A1B-98E2-0837B79C7FCD}" type="datetimeFigureOut">
              <a:rPr lang="ru-RU" smtClean="0"/>
              <a:pPr/>
              <a:t>31.05.2015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C34090-6E27-47E0-97F6-BF66FE5BC8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8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7158" y="571480"/>
            <a:ext cx="8496944" cy="3095625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Разработка 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основной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образовательной программы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ДОУ                                                 в соответствии 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 ФГОС 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дошкольного образования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6" name="Подзаголовок 8"/>
          <p:cNvSpPr txBox="1">
            <a:spLocks/>
          </p:cNvSpPr>
          <p:nvPr/>
        </p:nvSpPr>
        <p:spPr bwMode="auto">
          <a:xfrm>
            <a:off x="1376393" y="5154638"/>
            <a:ext cx="7481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endParaRPr lang="ru-RU" altLang="ru-RU" sz="2800" b="1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</a:rPr>
              <a:t>кафедра дошкольного и начального образования ГАОУ ДПО «СарИПКиПРО»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ru-RU" altLang="ru-RU" sz="2800" b="1" dirty="0" smtClean="0"/>
              <a:t> </a:t>
            </a:r>
            <a:endParaRPr lang="ru-RU" altLang="ru-RU" sz="2800" b="1" dirty="0"/>
          </a:p>
          <a:p>
            <a:pPr algn="r">
              <a:lnSpc>
                <a:spcPct val="90000"/>
              </a:lnSpc>
            </a:pPr>
            <a:endParaRPr lang="ru-RU" alt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45AD4-6DAB-42C1-9989-E683C36420D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Группа 17"/>
          <p:cNvGrpSpPr>
            <a:grpSpLocks/>
          </p:cNvGrpSpPr>
          <p:nvPr/>
        </p:nvGrpSpPr>
        <p:grpSpPr bwMode="auto">
          <a:xfrm>
            <a:off x="395288" y="549275"/>
            <a:ext cx="8280400" cy="5473700"/>
            <a:chOff x="365125" y="731838"/>
            <a:chExt cx="9922902" cy="5735637"/>
          </a:xfrm>
        </p:grpSpPr>
        <p:sp>
          <p:nvSpPr>
            <p:cNvPr id="79876" name="Line 2"/>
            <p:cNvSpPr>
              <a:spLocks noChangeShapeType="1"/>
            </p:cNvSpPr>
            <p:nvPr/>
          </p:nvSpPr>
          <p:spPr bwMode="auto">
            <a:xfrm>
              <a:off x="8661401" y="1410861"/>
              <a:ext cx="0" cy="42370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7" name="Line 3"/>
            <p:cNvSpPr>
              <a:spLocks noChangeShapeType="1"/>
            </p:cNvSpPr>
            <p:nvPr/>
          </p:nvSpPr>
          <p:spPr bwMode="auto">
            <a:xfrm>
              <a:off x="5235575" y="1410861"/>
              <a:ext cx="0" cy="3876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8" name="Line 4"/>
            <p:cNvSpPr>
              <a:spLocks noChangeShapeType="1"/>
            </p:cNvSpPr>
            <p:nvPr/>
          </p:nvSpPr>
          <p:spPr bwMode="auto">
            <a:xfrm>
              <a:off x="1898651" y="1410861"/>
              <a:ext cx="0" cy="47879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9879" name="Rectangle 5"/>
            <p:cNvSpPr>
              <a:spLocks noChangeArrowheads="1"/>
            </p:cNvSpPr>
            <p:nvPr/>
          </p:nvSpPr>
          <p:spPr bwMode="auto">
            <a:xfrm>
              <a:off x="365125" y="1877968"/>
              <a:ext cx="3133247" cy="96647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МЫШЛЕНИЯ,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ПАМЯТИ И ВНИМАНИЯ</a:t>
              </a:r>
              <a:endParaRPr lang="ru-RU" sz="1600" dirty="0"/>
            </a:p>
          </p:txBody>
        </p:sp>
        <p:sp>
          <p:nvSpPr>
            <p:cNvPr id="79880" name="Rectangle 6"/>
            <p:cNvSpPr>
              <a:spLocks noChangeArrowheads="1"/>
            </p:cNvSpPr>
            <p:nvPr/>
          </p:nvSpPr>
          <p:spPr bwMode="auto">
            <a:xfrm>
              <a:off x="3717148" y="1877968"/>
              <a:ext cx="3131345" cy="11178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 smtClean="0"/>
                <a:t>ЛЮБОЗНАТЕЛЬ-НОСТИ</a:t>
              </a:r>
              <a:endParaRPr lang="ru-RU" sz="1600" dirty="0"/>
            </a:p>
          </p:txBody>
        </p:sp>
        <p:sp>
          <p:nvSpPr>
            <p:cNvPr id="79881" name="Rectangle 7"/>
            <p:cNvSpPr>
              <a:spLocks noChangeArrowheads="1"/>
            </p:cNvSpPr>
            <p:nvPr/>
          </p:nvSpPr>
          <p:spPr bwMode="auto">
            <a:xfrm>
              <a:off x="7099610" y="1862996"/>
              <a:ext cx="3133247" cy="113282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ФОРМИРОВАНИЕ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СПЕЦИАЛЬНЫХ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СПОСОБОВ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ОРИЕНТАЦИИ</a:t>
              </a:r>
              <a:endParaRPr lang="ru-RU" sz="1600" dirty="0"/>
            </a:p>
          </p:txBody>
        </p:sp>
        <p:sp>
          <p:nvSpPr>
            <p:cNvPr id="79882" name="Rectangle 8"/>
            <p:cNvSpPr>
              <a:spLocks noChangeArrowheads="1"/>
            </p:cNvSpPr>
            <p:nvPr/>
          </p:nvSpPr>
          <p:spPr bwMode="auto">
            <a:xfrm>
              <a:off x="365125" y="3145530"/>
              <a:ext cx="3133247" cy="61381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РАЗЛИЧНЫЕ ВИДЫ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ДЕЯТЕЛЬНОСТИ</a:t>
              </a:r>
              <a:endParaRPr lang="ru-RU" sz="1600" dirty="0"/>
            </a:p>
          </p:txBody>
        </p:sp>
        <p:sp>
          <p:nvSpPr>
            <p:cNvPr id="79883" name="Rectangle 9"/>
            <p:cNvSpPr>
              <a:spLocks noChangeArrowheads="1"/>
            </p:cNvSpPr>
            <p:nvPr/>
          </p:nvSpPr>
          <p:spPr bwMode="auto">
            <a:xfrm>
              <a:off x="365125" y="4126976"/>
              <a:ext cx="3133247" cy="63211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ВОПРОСЫ ДЕТЕЙ</a:t>
              </a:r>
              <a:endParaRPr lang="ru-RU" sz="1600" dirty="0"/>
            </a:p>
          </p:txBody>
        </p:sp>
        <p:sp>
          <p:nvSpPr>
            <p:cNvPr id="79884" name="Rectangle 10"/>
            <p:cNvSpPr>
              <a:spLocks noChangeArrowheads="1"/>
            </p:cNvSpPr>
            <p:nvPr/>
          </p:nvSpPr>
          <p:spPr bwMode="auto">
            <a:xfrm>
              <a:off x="365125" y="5108422"/>
              <a:ext cx="3133247" cy="6104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ЗАНЯТИЯ ПО РАЗВИТИЮ ЛОГИКИ</a:t>
              </a:r>
              <a:endParaRPr lang="ru-RU" sz="1600" dirty="0"/>
            </a:p>
          </p:txBody>
        </p:sp>
        <p:sp>
          <p:nvSpPr>
            <p:cNvPr id="79885" name="Rectangle 11"/>
            <p:cNvSpPr>
              <a:spLocks noChangeArrowheads="1"/>
            </p:cNvSpPr>
            <p:nvPr/>
          </p:nvSpPr>
          <p:spPr bwMode="auto">
            <a:xfrm>
              <a:off x="365125" y="6068243"/>
              <a:ext cx="3133247" cy="397569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РАЗВИВАЮЩИЕ ИГРЫ</a:t>
              </a:r>
              <a:endParaRPr lang="ru-RU" sz="1600" dirty="0"/>
            </a:p>
          </p:txBody>
        </p:sp>
        <p:sp>
          <p:nvSpPr>
            <p:cNvPr id="79886" name="Rectangle 12"/>
            <p:cNvSpPr>
              <a:spLocks noChangeArrowheads="1"/>
            </p:cNvSpPr>
            <p:nvPr/>
          </p:nvSpPr>
          <p:spPr bwMode="auto">
            <a:xfrm>
              <a:off x="3717148" y="3597994"/>
              <a:ext cx="3131345" cy="104465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ПОЗНАВАТЕЛЬНОЙ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МОТИВАЦИИ</a:t>
              </a:r>
              <a:endParaRPr lang="ru-RU" sz="1600" dirty="0"/>
            </a:p>
          </p:txBody>
        </p:sp>
        <p:sp>
          <p:nvSpPr>
            <p:cNvPr id="79887" name="Rectangle 13"/>
            <p:cNvSpPr>
              <a:spLocks noChangeArrowheads="1"/>
            </p:cNvSpPr>
            <p:nvPr/>
          </p:nvSpPr>
          <p:spPr bwMode="auto">
            <a:xfrm>
              <a:off x="3717148" y="5331327"/>
              <a:ext cx="3131345" cy="11361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РАЗВИТИЕ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ВООБРАЖЕНИЯ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И ТВОРЧЕСКОЙ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АКТИВНОСТИ</a:t>
              </a:r>
              <a:endParaRPr lang="ru-RU" sz="1600" dirty="0"/>
            </a:p>
          </p:txBody>
        </p:sp>
        <p:sp>
          <p:nvSpPr>
            <p:cNvPr id="79888" name="Rectangle 14"/>
            <p:cNvSpPr>
              <a:spLocks noChangeArrowheads="1"/>
            </p:cNvSpPr>
            <p:nvPr/>
          </p:nvSpPr>
          <p:spPr bwMode="auto">
            <a:xfrm>
              <a:off x="7095805" y="3597994"/>
              <a:ext cx="3192222" cy="105630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ЭКСПЕРИМЕНТИРОВАНИЕ С ПРИРОДНЫМ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МАТЕРИАЛОМ</a:t>
              </a:r>
              <a:endParaRPr lang="ru-RU" sz="1600" dirty="0"/>
            </a:p>
          </p:txBody>
        </p:sp>
        <p:sp>
          <p:nvSpPr>
            <p:cNvPr id="79889" name="Rectangle 15"/>
            <p:cNvSpPr>
              <a:spLocks noChangeArrowheads="1"/>
            </p:cNvSpPr>
            <p:nvPr/>
          </p:nvSpPr>
          <p:spPr bwMode="auto">
            <a:xfrm>
              <a:off x="7099610" y="5339644"/>
              <a:ext cx="3133247" cy="112616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/>
                <a:t>ИСПОЛЬЗОВАНИЕ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СХЕМ, СИМВОЛОВ,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/>
                <a:t>ЗНАКОВ</a:t>
              </a:r>
              <a:endParaRPr lang="ru-RU" sz="1600" dirty="0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365125" y="731838"/>
              <a:ext cx="9920999" cy="6786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2700" tIns="12700" rIns="12700" bIns="12700" anchor="ctr"/>
            <a:lstStyle/>
            <a:p>
              <a:pPr algn="ctr">
                <a:spcBef>
                  <a:spcPts val="1200"/>
                </a:spcBef>
                <a:spcAft>
                  <a:spcPts val="1000"/>
                </a:spcAft>
                <a:defRPr/>
              </a:pPr>
              <a:r>
                <a:rPr lang="ru-RU" sz="2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ПОЗНАВАТЕЛЬНОЕ РАЗВИТИЕ ДОШКОЛЬНИКОВ</a:t>
              </a:r>
              <a:endParaRPr lang="ru-RU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AD15-19A4-4621-83A9-680B357DE41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30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1AA6F-F97C-4863-9582-D1B91318AF9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81025"/>
            <a:ext cx="8534400" cy="760413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успешного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полноценного интеллектуального развития детей дошкольного возраста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923" name="Group 8"/>
          <p:cNvGrpSpPr>
            <a:grpSpLocks/>
          </p:cNvGrpSpPr>
          <p:nvPr/>
        </p:nvGrpSpPr>
        <p:grpSpPr bwMode="auto">
          <a:xfrm>
            <a:off x="395288" y="3716338"/>
            <a:ext cx="8353425" cy="2449512"/>
            <a:chOff x="567" y="4237"/>
            <a:chExt cx="13156" cy="3856"/>
          </a:xfrm>
        </p:grpSpPr>
        <p:sp>
          <p:nvSpPr>
            <p:cNvPr id="9225" name="Text Box 9" descr="Букет"/>
            <p:cNvSpPr txBox="1">
              <a:spLocks noChangeArrowheads="1"/>
            </p:cNvSpPr>
            <p:nvPr/>
          </p:nvSpPr>
          <p:spPr bwMode="auto">
            <a:xfrm>
              <a:off x="567" y="4237"/>
              <a:ext cx="13156" cy="38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81933" name="Group 10"/>
            <p:cNvGrpSpPr>
              <a:grpSpLocks/>
            </p:cNvGrpSpPr>
            <p:nvPr/>
          </p:nvGrpSpPr>
          <p:grpSpPr bwMode="auto">
            <a:xfrm>
              <a:off x="680" y="4351"/>
              <a:ext cx="12929" cy="3604"/>
              <a:chOff x="680" y="4351"/>
              <a:chExt cx="12929" cy="3604"/>
            </a:xfrm>
          </p:grpSpPr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720" y="4352"/>
                <a:ext cx="5103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речевого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общения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, обеспечивающая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самостоя-тельное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использование слов, обозначающих математические понятия, явления окружающей действительности</a:t>
                </a:r>
              </a:p>
            </p:txBody>
          </p:sp>
          <p:sp>
            <p:nvSpPr>
              <p:cNvPr id="9230" name="Text Box 14"/>
              <p:cNvSpPr txBox="1">
                <a:spLocks noChangeArrowheads="1"/>
              </p:cNvSpPr>
              <p:nvPr/>
            </p:nvSpPr>
            <p:spPr bwMode="auto">
              <a:xfrm>
                <a:off x="6577" y="4352"/>
                <a:ext cx="7031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обучения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, предполагающая использование детьми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совместных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действий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в освоении различных понятий. Для этого на занятиях дети организуются в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микрогруппы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по 3-4 человека. Такая организация 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atin typeface="Arial" pitchFamily="34" charset="0"/>
                    <a:cs typeface="Arial" charset="0"/>
                  </a:rPr>
                  <a:t>провоцирует</a:t>
                </a:r>
                <a:r>
                  <a:rPr lang="ru-RU" sz="1600" b="1" i="1" dirty="0">
                    <a:latin typeface="Arial" pitchFamily="34" charset="0"/>
                    <a:cs typeface="Arial" charset="0"/>
                  </a:rPr>
                  <a:t> активное речевое общение детей со сверстниками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680" y="7073"/>
                <a:ext cx="12928" cy="88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разнообразных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форм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взаимодействия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:</a:t>
                </a:r>
                <a:br>
                  <a:rPr lang="ru-RU" sz="1600" dirty="0">
                    <a:latin typeface="Arial" pitchFamily="34" charset="0"/>
                    <a:cs typeface="Arial" charset="0"/>
                  </a:rPr>
                </a:br>
                <a:r>
                  <a:rPr lang="ru-RU" sz="1600" dirty="0">
                    <a:latin typeface="Arial" pitchFamily="34" charset="0"/>
                    <a:cs typeface="Arial" charset="0"/>
                  </a:rPr>
                  <a:t>“педагог - дети”, “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дети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- </a:t>
                </a:r>
                <a:r>
                  <a:rPr lang="ru-RU" sz="1600" dirty="0" err="1">
                    <a:latin typeface="Arial" pitchFamily="34" charset="0"/>
                    <a:cs typeface="Arial" charset="0"/>
                  </a:rPr>
                  <a:t>дети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”</a:t>
                </a:r>
              </a:p>
            </p:txBody>
          </p:sp>
          <p:sp>
            <p:nvSpPr>
              <p:cNvPr id="81937" name="Line 13"/>
              <p:cNvSpPr>
                <a:spLocks noChangeShapeType="1"/>
              </p:cNvSpPr>
              <p:nvPr/>
            </p:nvSpPr>
            <p:spPr bwMode="auto">
              <a:xfrm>
                <a:off x="1474" y="6619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8" name="Line 13"/>
              <p:cNvSpPr>
                <a:spLocks noChangeShapeType="1"/>
              </p:cNvSpPr>
              <p:nvPr/>
            </p:nvSpPr>
            <p:spPr bwMode="auto">
              <a:xfrm>
                <a:off x="12815" y="6619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9" name="Line 13"/>
              <p:cNvSpPr>
                <a:spLocks noChangeShapeType="1"/>
              </p:cNvSpPr>
              <p:nvPr/>
            </p:nvSpPr>
            <p:spPr bwMode="auto">
              <a:xfrm>
                <a:off x="5812" y="5699"/>
                <a:ext cx="766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24" name="AutoShape 17"/>
          <p:cNvSpPr>
            <a:spLocks noChangeArrowheads="1"/>
          </p:cNvSpPr>
          <p:nvPr/>
        </p:nvSpPr>
        <p:spPr bwMode="auto">
          <a:xfrm>
            <a:off x="8435975" y="2852738"/>
            <a:ext cx="457200" cy="1463675"/>
          </a:xfrm>
          <a:prstGeom prst="curvedLeftArrow">
            <a:avLst>
              <a:gd name="adj1" fmla="val 33629"/>
              <a:gd name="adj2" fmla="val 108655"/>
              <a:gd name="adj3" fmla="val 4027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pSp>
        <p:nvGrpSpPr>
          <p:cNvPr id="81925" name="Group 2"/>
          <p:cNvGrpSpPr>
            <a:grpSpLocks/>
          </p:cNvGrpSpPr>
          <p:nvPr/>
        </p:nvGrpSpPr>
        <p:grpSpPr bwMode="auto">
          <a:xfrm>
            <a:off x="417513" y="1524000"/>
            <a:ext cx="8258175" cy="1833563"/>
            <a:chOff x="432" y="2160"/>
            <a:chExt cx="13005" cy="2888"/>
          </a:xfrm>
        </p:grpSpPr>
        <p:grpSp>
          <p:nvGrpSpPr>
            <p:cNvPr id="81927" name="Group 3"/>
            <p:cNvGrpSpPr>
              <a:grpSpLocks/>
            </p:cNvGrpSpPr>
            <p:nvPr/>
          </p:nvGrpSpPr>
          <p:grpSpPr bwMode="auto">
            <a:xfrm>
              <a:off x="432" y="2160"/>
              <a:ext cx="13005" cy="2888"/>
              <a:chOff x="432" y="2160"/>
              <a:chExt cx="13005" cy="2888"/>
            </a:xfrm>
          </p:grpSpPr>
          <p:sp>
            <p:nvSpPr>
              <p:cNvPr id="9220" name="Text Box 4" descr="Белый мрамор"/>
              <p:cNvSpPr txBox="1">
                <a:spLocks noChangeArrowheads="1"/>
              </p:cNvSpPr>
              <p:nvPr/>
            </p:nvSpPr>
            <p:spPr bwMode="auto">
              <a:xfrm>
                <a:off x="432" y="2160"/>
                <a:ext cx="13005" cy="288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81930" name="Text Box 5"/>
              <p:cNvSpPr txBox="1">
                <a:spLocks noChangeArrowheads="1"/>
              </p:cNvSpPr>
              <p:nvPr/>
            </p:nvSpPr>
            <p:spPr bwMode="auto">
              <a:xfrm>
                <a:off x="510" y="2325"/>
                <a:ext cx="6124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 dirty="0">
                    <a:latin typeface="Arial" pitchFamily="34" charset="0"/>
                  </a:rPr>
                  <a:t>Обеспечение</a:t>
                </a:r>
                <a:r>
                  <a:rPr lang="ru-RU" altLang="ru-RU" sz="1600" dirty="0">
                    <a:latin typeface="Arial" pitchFamily="34" charset="0"/>
                  </a:rPr>
                  <a:t> </a:t>
                </a:r>
                <a:r>
                  <a:rPr lang="ru-RU" altLang="ru-RU" sz="1600" b="1" u="sng" dirty="0">
                    <a:latin typeface="Arial" pitchFamily="34" charset="0"/>
                  </a:rPr>
                  <a:t>использования</a:t>
                </a:r>
                <a:r>
                  <a:rPr lang="ru-RU" altLang="ru-RU" sz="1600" dirty="0">
                    <a:latin typeface="Arial" pitchFamily="34" charset="0"/>
                  </a:rPr>
                  <a:t> собственных, в том числе “ручных”, </a:t>
                </a:r>
                <a:r>
                  <a:rPr lang="ru-RU" altLang="ru-RU" sz="1600" b="1" u="sng" dirty="0">
                    <a:latin typeface="Arial" pitchFamily="34" charset="0"/>
                  </a:rPr>
                  <a:t>действий</a:t>
                </a:r>
                <a:r>
                  <a:rPr lang="ru-RU" altLang="ru-RU" sz="1600" dirty="0">
                    <a:latin typeface="Arial" pitchFamily="34" charset="0"/>
                  </a:rPr>
                  <a:t> в познании различных количественных групп, дающих возможность накопления чувственного опыта предметно-количественного содержания</a:t>
                </a:r>
              </a:p>
            </p:txBody>
          </p:sp>
          <p:sp>
            <p:nvSpPr>
              <p:cNvPr id="81931" name="Text Box 6"/>
              <p:cNvSpPr txBox="1">
                <a:spLocks noChangeArrowheads="1"/>
              </p:cNvSpPr>
              <p:nvPr/>
            </p:nvSpPr>
            <p:spPr bwMode="auto">
              <a:xfrm>
                <a:off x="7540" y="2325"/>
                <a:ext cx="5783" cy="26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>
                    <a:latin typeface="Arial" pitchFamily="34" charset="0"/>
                  </a:rPr>
                  <a:t>Использование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разнообразного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дидактического</a:t>
                </a:r>
                <a:endParaRPr lang="ru-RU" altLang="ru-RU" sz="1600">
                  <a:latin typeface="Arial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b="1" u="sng">
                    <a:latin typeface="Arial" pitchFamily="34" charset="0"/>
                  </a:rPr>
                  <a:t>наглядного</a:t>
                </a:r>
                <a:r>
                  <a:rPr lang="ru-RU" altLang="ru-RU" sz="1600">
                    <a:latin typeface="Arial" pitchFamily="34" charset="0"/>
                  </a:rPr>
                  <a:t> </a:t>
                </a:r>
                <a:r>
                  <a:rPr lang="ru-RU" altLang="ru-RU" sz="1600" b="1" u="sng">
                    <a:latin typeface="Arial" pitchFamily="34" charset="0"/>
                  </a:rPr>
                  <a:t>материала</a:t>
                </a:r>
                <a:r>
                  <a:rPr lang="ru-RU" altLang="ru-RU" sz="1600">
                    <a:latin typeface="Arial" pitchFamily="34" charset="0"/>
                  </a:rPr>
                  <a:t>,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>
                    <a:latin typeface="Arial" pitchFamily="34" charset="0"/>
                  </a:rPr>
                  <a:t>способствующего выполнению каждым ребенком действий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>
                    <a:latin typeface="Arial" pitchFamily="34" charset="0"/>
                  </a:rPr>
                  <a:t>с различными предметами, величинами</a:t>
                </a:r>
              </a:p>
            </p:txBody>
          </p:sp>
        </p:grpSp>
        <p:sp>
          <p:nvSpPr>
            <p:cNvPr id="81928" name="Line 7"/>
            <p:cNvSpPr>
              <a:spLocks noChangeShapeType="1"/>
            </p:cNvSpPr>
            <p:nvPr/>
          </p:nvSpPr>
          <p:spPr bwMode="auto">
            <a:xfrm>
              <a:off x="6633" y="3687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7419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F3807-682E-467C-9292-EFDA11C5B17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pSp>
        <p:nvGrpSpPr>
          <p:cNvPr id="82947" name="Group 2"/>
          <p:cNvGrpSpPr>
            <a:grpSpLocks/>
          </p:cNvGrpSpPr>
          <p:nvPr/>
        </p:nvGrpSpPr>
        <p:grpSpPr bwMode="auto">
          <a:xfrm>
            <a:off x="400050" y="2925663"/>
            <a:ext cx="8348663" cy="3095625"/>
            <a:chOff x="432" y="7920"/>
            <a:chExt cx="13149" cy="4875"/>
          </a:xfrm>
        </p:grpSpPr>
        <p:sp>
          <p:nvSpPr>
            <p:cNvPr id="10243" name="Text Box 3" descr="Почтовая бумага"/>
            <p:cNvSpPr txBox="1">
              <a:spLocks noChangeArrowheads="1"/>
            </p:cNvSpPr>
            <p:nvPr/>
          </p:nvSpPr>
          <p:spPr bwMode="auto">
            <a:xfrm>
              <a:off x="432" y="7920"/>
              <a:ext cx="13149" cy="487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5983" y="8032"/>
              <a:ext cx="4536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+mn-lt"/>
                  <a:cs typeface="Arial" charset="0"/>
                </a:rPr>
                <a:t>Психологическая перестройка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позиции </a:t>
              </a:r>
              <a:r>
                <a:rPr lang="ru-RU" sz="1400" dirty="0" smtClean="0">
                  <a:latin typeface="+mn-lt"/>
                  <a:cs typeface="Arial" charset="0"/>
                </a:rPr>
                <a:t>педагога  </a:t>
              </a:r>
              <a:r>
                <a:rPr lang="ru-RU" sz="1400" dirty="0">
                  <a:latin typeface="+mn-lt"/>
                  <a:cs typeface="Arial" charset="0"/>
                </a:rPr>
                <a:t>на </a:t>
              </a:r>
              <a:r>
                <a:rPr lang="ru-RU" sz="1400" b="1" u="sng" dirty="0">
                  <a:latin typeface="+mn-lt"/>
                  <a:cs typeface="Arial" charset="0"/>
                </a:rPr>
                <a:t>личностно</a:t>
              </a:r>
              <a:r>
                <a:rPr lang="ru-RU" sz="1400" dirty="0">
                  <a:latin typeface="+mn-lt"/>
                  <a:cs typeface="Arial" charset="0"/>
                </a:rPr>
                <a:t>-</a:t>
              </a:r>
              <a:r>
                <a:rPr lang="ru-RU" sz="1400" b="1" u="sng" dirty="0">
                  <a:latin typeface="+mn-lt"/>
                  <a:cs typeface="Arial" charset="0"/>
                </a:rPr>
                <a:t>ориентированное</a:t>
              </a:r>
              <a:r>
                <a:rPr lang="ru-RU" sz="1400" dirty="0">
                  <a:latin typeface="+mn-lt"/>
                  <a:cs typeface="Arial" charset="0"/>
                </a:rPr>
                <a:t> </a:t>
              </a:r>
              <a:r>
                <a:rPr lang="ru-RU" sz="1400" b="1" u="sng" dirty="0">
                  <a:latin typeface="+mn-lt"/>
                  <a:cs typeface="Arial" charset="0"/>
                </a:rPr>
                <a:t>взаимодействие</a:t>
              </a:r>
              <a:r>
                <a:rPr lang="ru-RU" sz="1400" dirty="0">
                  <a:latin typeface="+mn-lt"/>
                  <a:cs typeface="Arial" charset="0"/>
                </a:rPr>
                <a:t> с ребенком</a:t>
              </a:r>
              <a:br>
                <a:rPr lang="ru-RU" sz="1400" dirty="0">
                  <a:latin typeface="+mn-lt"/>
                  <a:cs typeface="Arial" charset="0"/>
                </a:rPr>
              </a:br>
              <a:r>
                <a:rPr lang="ru-RU" sz="1400" dirty="0">
                  <a:latin typeface="+mn-lt"/>
                  <a:cs typeface="Arial" charset="0"/>
                </a:rPr>
                <a:t>в процессе обучения,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содержанием которого является </a:t>
              </a:r>
              <a:r>
                <a:rPr lang="ru-RU" sz="1400" b="1" i="1" dirty="0">
                  <a:latin typeface="+mn-lt"/>
                  <a:cs typeface="Arial" charset="0"/>
                </a:rPr>
                <a:t>формирование у детей средств и способов приобретения знаний</a:t>
              </a:r>
              <a:br>
                <a:rPr lang="ru-RU" sz="1400" b="1" i="1" dirty="0">
                  <a:latin typeface="+mn-lt"/>
                  <a:cs typeface="Arial" charset="0"/>
                </a:rPr>
              </a:br>
              <a:r>
                <a:rPr lang="ru-RU" sz="1400" dirty="0">
                  <a:latin typeface="+mn-lt"/>
                  <a:cs typeface="Arial" charset="0"/>
                </a:rPr>
                <a:t>в ходе специально организованной самостоятельной деятельности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577" y="8032"/>
              <a:ext cx="5293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latin typeface="+mn-lt"/>
                  <a:cs typeface="Arial" charset="0"/>
                </a:rPr>
                <a:t>Позиция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r>
                <a:rPr lang="ru-RU" sz="1600" b="1" u="sng" dirty="0">
                  <a:latin typeface="+mn-lt"/>
                  <a:cs typeface="Arial" charset="0"/>
                </a:rPr>
                <a:t>педагога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br>
                <a:rPr lang="ru-RU" sz="1600" dirty="0">
                  <a:latin typeface="+mn-lt"/>
                  <a:cs typeface="Arial" charset="0"/>
                </a:rPr>
              </a:br>
              <a:r>
                <a:rPr lang="ru-RU" sz="1400" dirty="0">
                  <a:latin typeface="+mn-lt"/>
                  <a:cs typeface="Arial" charset="0"/>
                </a:rPr>
                <a:t>при организации жизни детей в детском саду, </a:t>
              </a:r>
              <a:r>
                <a:rPr lang="ru-RU" sz="1400" dirty="0" smtClean="0">
                  <a:latin typeface="+mn-lt"/>
                  <a:cs typeface="Arial" charset="0"/>
                </a:rPr>
                <a:t> дающая </a:t>
              </a:r>
              <a:r>
                <a:rPr lang="ru-RU" sz="1400" dirty="0">
                  <a:latin typeface="+mn-lt"/>
                  <a:cs typeface="Arial" charset="0"/>
                </a:rPr>
                <a:t>возможность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самостоятельного накопления </a:t>
              </a:r>
              <a:r>
                <a:rPr lang="ru-RU" sz="1400" dirty="0" smtClean="0">
                  <a:latin typeface="+mn-lt"/>
                  <a:cs typeface="Arial" charset="0"/>
                </a:rPr>
                <a:t>чувственного </a:t>
              </a:r>
              <a:r>
                <a:rPr lang="ru-RU" sz="1400" dirty="0">
                  <a:latin typeface="+mn-lt"/>
                  <a:cs typeface="Arial" charset="0"/>
                </a:rPr>
                <a:t>опыта и его осмысления. Основная роль воспитателя </a:t>
              </a:r>
              <a:r>
                <a:rPr lang="ru-RU" sz="1400" dirty="0" smtClean="0">
                  <a:latin typeface="+mn-lt"/>
                  <a:cs typeface="Arial" charset="0"/>
                </a:rPr>
                <a:t>- </a:t>
              </a:r>
              <a:r>
                <a:rPr lang="ru-RU" sz="1400" b="1" i="1" dirty="0" smtClean="0">
                  <a:latin typeface="+mn-lt"/>
                  <a:cs typeface="Arial" charset="0"/>
                </a:rPr>
                <a:t>организация </a:t>
              </a:r>
              <a:r>
                <a:rPr lang="ru-RU" sz="1400" b="1" i="1" dirty="0">
                  <a:latin typeface="+mn-lt"/>
                  <a:cs typeface="Arial" charset="0"/>
                </a:rPr>
                <a:t>ситуаций для </a:t>
              </a:r>
              <a:r>
                <a:rPr lang="ru-RU" sz="1400" b="1" i="1" dirty="0" smtClean="0">
                  <a:latin typeface="+mn-lt"/>
                  <a:cs typeface="Arial" charset="0"/>
                </a:rPr>
                <a:t>познания </a:t>
              </a:r>
              <a:r>
                <a:rPr lang="ru-RU" sz="1400" b="1" i="1" dirty="0">
                  <a:latin typeface="+mn-lt"/>
                  <a:cs typeface="Arial" charset="0"/>
                </a:rPr>
                <a:t>детьми отношений между предметами</a:t>
              </a:r>
              <a:r>
                <a:rPr lang="ru-RU" sz="1400" dirty="0">
                  <a:latin typeface="+mn-lt"/>
                  <a:cs typeface="Arial" charset="0"/>
                </a:rPr>
                <a:t>, когда ребенок сохраняет в процессе обучения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latin typeface="+mn-lt"/>
                  <a:cs typeface="Arial" charset="0"/>
                </a:rPr>
                <a:t>чувство комфортности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latin typeface="+mn-lt"/>
                  <a:cs typeface="Arial" charset="0"/>
                </a:rPr>
                <a:t>и уверенности в собственных силах</a:t>
              </a:r>
              <a:endParaRPr lang="ru-RU" sz="1400" dirty="0">
                <a:latin typeface="+mn-lt"/>
                <a:cs typeface="Arial" charset="0"/>
              </a:endParaRP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0633" y="8032"/>
              <a:ext cx="2833" cy="4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>
                  <a:latin typeface="+mn-lt"/>
                  <a:cs typeface="Arial" charset="0"/>
                </a:rPr>
                <a:t>Фиксация</a:t>
              </a:r>
              <a:r>
                <a:rPr lang="ru-RU" sz="1600" dirty="0">
                  <a:latin typeface="+mn-lt"/>
                  <a:cs typeface="Arial" charset="0"/>
                </a:rPr>
                <a:t> </a:t>
              </a:r>
              <a:r>
                <a:rPr lang="ru-RU" sz="1600" b="1" u="sng" dirty="0">
                  <a:latin typeface="+mn-lt"/>
                  <a:cs typeface="Arial" charset="0"/>
                </a:rPr>
                <a:t>успеха</a:t>
              </a:r>
              <a:r>
                <a:rPr lang="ru-RU" sz="1600" dirty="0">
                  <a:latin typeface="+mn-lt"/>
                  <a:cs typeface="Arial" charset="0"/>
                </a:rPr>
                <a:t>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достигнутого ребенком,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его аргументация создает </a:t>
              </a:r>
              <a:r>
                <a:rPr lang="ru-RU" sz="1400" dirty="0" err="1">
                  <a:latin typeface="+mn-lt"/>
                  <a:cs typeface="Arial" charset="0"/>
                </a:rPr>
                <a:t>положи-тельный</a:t>
              </a:r>
              <a:r>
                <a:rPr lang="ru-RU" sz="1400" dirty="0">
                  <a:latin typeface="+mn-lt"/>
                  <a:cs typeface="Arial" charset="0"/>
                </a:rPr>
                <a:t> </a:t>
              </a:r>
              <a:r>
                <a:rPr lang="ru-RU" sz="1400" dirty="0" err="1">
                  <a:latin typeface="+mn-lt"/>
                  <a:cs typeface="Arial" charset="0"/>
                </a:rPr>
                <a:t>эмоцио-нальный</a:t>
              </a:r>
              <a:r>
                <a:rPr lang="ru-RU" sz="1400" dirty="0">
                  <a:latin typeface="+mn-lt"/>
                  <a:cs typeface="Arial" charset="0"/>
                </a:rPr>
                <a:t> фон для проведения обучения, способствует возникновению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Arial" charset="0"/>
                </a:rPr>
                <a:t>познавательного интереса</a:t>
              </a:r>
            </a:p>
          </p:txBody>
        </p:sp>
      </p:grpSp>
      <p:grpSp>
        <p:nvGrpSpPr>
          <p:cNvPr id="82948" name="Группа 18"/>
          <p:cNvGrpSpPr>
            <a:grpSpLocks/>
          </p:cNvGrpSpPr>
          <p:nvPr/>
        </p:nvGrpSpPr>
        <p:grpSpPr bwMode="auto">
          <a:xfrm>
            <a:off x="200025" y="1412875"/>
            <a:ext cx="4443413" cy="2182813"/>
            <a:chOff x="200025" y="1412776"/>
            <a:chExt cx="4443983" cy="2182168"/>
          </a:xfrm>
        </p:grpSpPr>
        <p:sp>
          <p:nvSpPr>
            <p:cNvPr id="82959" name="AutoShape 8"/>
            <p:cNvSpPr>
              <a:spLocks noChangeArrowheads="1"/>
            </p:cNvSpPr>
            <p:nvPr/>
          </p:nvSpPr>
          <p:spPr bwMode="auto">
            <a:xfrm>
              <a:off x="4355976" y="1412776"/>
              <a:ext cx="288032" cy="1728192"/>
            </a:xfrm>
            <a:prstGeom prst="downArrow">
              <a:avLst>
                <a:gd name="adj1" fmla="val 50000"/>
                <a:gd name="adj2" fmla="val 71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82960" name="AutoShape 7"/>
            <p:cNvSpPr>
              <a:spLocks noChangeArrowheads="1"/>
            </p:cNvSpPr>
            <p:nvPr/>
          </p:nvSpPr>
          <p:spPr bwMode="auto">
            <a:xfrm flipH="1">
              <a:off x="200025" y="2132856"/>
              <a:ext cx="457200" cy="1462088"/>
            </a:xfrm>
            <a:prstGeom prst="curvedLeftArrow">
              <a:avLst>
                <a:gd name="adj1" fmla="val 33593"/>
                <a:gd name="adj2" fmla="val 108537"/>
                <a:gd name="adj3" fmla="val 40278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82949" name="Group 8"/>
          <p:cNvGrpSpPr>
            <a:grpSpLocks/>
          </p:cNvGrpSpPr>
          <p:nvPr/>
        </p:nvGrpSpPr>
        <p:grpSpPr bwMode="auto">
          <a:xfrm>
            <a:off x="395288" y="1629544"/>
            <a:ext cx="8353425" cy="1295400"/>
            <a:chOff x="567" y="4237"/>
            <a:chExt cx="13156" cy="2041"/>
          </a:xfrm>
        </p:grpSpPr>
        <p:sp>
          <p:nvSpPr>
            <p:cNvPr id="4" name="Text Box 9" descr="Букет"/>
            <p:cNvSpPr txBox="1">
              <a:spLocks noChangeArrowheads="1"/>
            </p:cNvSpPr>
            <p:nvPr/>
          </p:nvSpPr>
          <p:spPr bwMode="auto">
            <a:xfrm>
              <a:off x="567" y="4237"/>
              <a:ext cx="13156" cy="204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82952" name="Group 10"/>
            <p:cNvGrpSpPr>
              <a:grpSpLocks/>
            </p:cNvGrpSpPr>
            <p:nvPr/>
          </p:nvGrpSpPr>
          <p:grpSpPr bwMode="auto">
            <a:xfrm>
              <a:off x="680" y="4351"/>
              <a:ext cx="12929" cy="1701"/>
              <a:chOff x="680" y="4351"/>
              <a:chExt cx="12929" cy="1701"/>
            </a:xfrm>
          </p:grpSpPr>
          <p:sp>
            <p:nvSpPr>
              <p:cNvPr id="6" name="Text Box 16"/>
              <p:cNvSpPr txBox="1">
                <a:spLocks noChangeArrowheads="1"/>
              </p:cNvSpPr>
              <p:nvPr/>
            </p:nvSpPr>
            <p:spPr bwMode="auto">
              <a:xfrm>
                <a:off x="720" y="4352"/>
                <a:ext cx="5103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речевого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общения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6577" y="4352"/>
                <a:ext cx="7031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обучения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детей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680" y="5485"/>
                <a:ext cx="12928" cy="5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Организация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разнообразных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форм</a:t>
                </a:r>
                <a:r>
                  <a:rPr lang="ru-RU" sz="1600" dirty="0">
                    <a:latin typeface="Arial" pitchFamily="34" charset="0"/>
                    <a:cs typeface="Arial" charset="0"/>
                  </a:rPr>
                  <a:t> </a:t>
                </a:r>
                <a:r>
                  <a:rPr lang="ru-RU" sz="1600" b="1" u="sng" dirty="0">
                    <a:latin typeface="Arial" pitchFamily="34" charset="0"/>
                    <a:cs typeface="Arial" charset="0"/>
                  </a:rPr>
                  <a:t>взаимодействия</a:t>
                </a:r>
                <a:endParaRPr lang="ru-RU" sz="1600" dirty="0"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82956" name="Line 13"/>
              <p:cNvSpPr>
                <a:spLocks noChangeShapeType="1"/>
              </p:cNvSpPr>
              <p:nvPr/>
            </p:nvSpPr>
            <p:spPr bwMode="auto">
              <a:xfrm>
                <a:off x="1474" y="5031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7" name="Line 13"/>
              <p:cNvSpPr>
                <a:spLocks noChangeShapeType="1"/>
              </p:cNvSpPr>
              <p:nvPr/>
            </p:nvSpPr>
            <p:spPr bwMode="auto">
              <a:xfrm>
                <a:off x="12815" y="5031"/>
                <a:ext cx="0" cy="7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8" name="Line 13"/>
              <p:cNvSpPr>
                <a:spLocks noChangeShapeType="1"/>
              </p:cNvSpPr>
              <p:nvPr/>
            </p:nvSpPr>
            <p:spPr bwMode="auto">
              <a:xfrm>
                <a:off x="5784" y="4917"/>
                <a:ext cx="766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0" y="581025"/>
            <a:ext cx="8534400" cy="760413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успешного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полноценного интеллектуального развития детей дошкольного возраста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8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организация </a:t>
            </a:r>
            <a:r>
              <a:rPr lang="ru-RU" sz="2400" dirty="0"/>
              <a:t>разнообразных мобильных центров: воды и песка, продуктивной деятельности, математических игр, моделирования и экспериментирования, уголков природы и книг, </a:t>
            </a:r>
            <a:r>
              <a:rPr lang="ru-RU" sz="2400" dirty="0" err="1" smtClean="0"/>
              <a:t>минимузеев</a:t>
            </a:r>
            <a:endParaRPr lang="ru-RU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расширение </a:t>
            </a:r>
            <a:r>
              <a:rPr lang="ru-RU" sz="2400" dirty="0"/>
              <a:t>границ образовательного пространства детского сада: целевые прогулки, экскурсии в парк, лес, </a:t>
            </a:r>
            <a:r>
              <a:rPr lang="ru-RU" sz="2400" dirty="0" smtClean="0"/>
              <a:t>туристические походы</a:t>
            </a:r>
            <a:r>
              <a:rPr lang="ru-RU" sz="2400" dirty="0"/>
              <a:t>, поездки в театр и т.д</a:t>
            </a:r>
            <a:r>
              <a:rPr lang="ru-RU" sz="2400" dirty="0" smtClean="0"/>
              <a:t>.</a:t>
            </a:r>
            <a:endParaRPr lang="ru-RU" sz="2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/>
              <a:t>вовлечение </a:t>
            </a:r>
            <a:r>
              <a:rPr lang="ru-RU" sz="2400" dirty="0"/>
              <a:t>ребёнка в разные виды деятельности, где в большей степени могут проявиться индивидуальные </a:t>
            </a:r>
            <a:r>
              <a:rPr lang="ru-RU" sz="2400" dirty="0" smtClean="0"/>
              <a:t>способности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6072" y="312721"/>
            <a:ext cx="8534400" cy="758825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Формы реализации содержания ОО «Познавательное развитие»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4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9B6C2-77B1-4531-A2F2-9B9212B2DE4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188640"/>
            <a:ext cx="8207375" cy="449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charset="0"/>
              </a:rPr>
              <a:t>Развитие элементарных математических представлений</a:t>
            </a:r>
            <a:endParaRPr lang="ru-RU" sz="28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395288" y="1052785"/>
            <a:ext cx="8345487" cy="1008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81320" dir="3080412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600" b="1" i="1" dirty="0"/>
              <a:t>Цель:</a:t>
            </a:r>
            <a:endParaRPr lang="ru-RU" sz="1600" b="1" dirty="0"/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/>
              <a:t>интеллектуальное развитие детей, формирование приемов умственной деятельности, творческого и вариативного мышления на основе овладения детьми количественными отношениями предметов и явлений окружающего мира</a:t>
            </a:r>
            <a:endParaRPr lang="ru-RU" sz="1600" dirty="0"/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755650" y="2132856"/>
            <a:ext cx="7877175" cy="857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71842" dir="2700000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800"/>
              </a:spcAft>
            </a:pPr>
            <a:r>
              <a:rPr lang="ru-RU" sz="1400" b="1"/>
              <a:t>Традиционные направления РЭМП в ДОУ</a:t>
            </a:r>
            <a:endParaRPr lang="ru-RU" sz="1400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882650" y="2455863"/>
            <a:ext cx="100806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Количество и счет</a:t>
            </a:r>
            <a:endParaRPr lang="ru-RU" altLang="ru-RU" sz="1800"/>
          </a:p>
        </p:txBody>
      </p:sp>
      <p:sp>
        <p:nvSpPr>
          <p:cNvPr id="83975" name="Text Box 6"/>
          <p:cNvSpPr txBox="1">
            <a:spLocks noChangeArrowheads="1"/>
          </p:cNvSpPr>
          <p:nvPr/>
        </p:nvSpPr>
        <p:spPr bwMode="auto">
          <a:xfrm>
            <a:off x="2106613" y="2451100"/>
            <a:ext cx="900112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ru-RU" altLang="ru-RU" sz="1200" b="1"/>
              <a:t>Величина</a:t>
            </a:r>
            <a:endParaRPr lang="ru-RU" altLang="ru-RU" sz="1800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3270250" y="2455863"/>
            <a:ext cx="68421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ru-RU" altLang="ru-RU" sz="1200" b="1"/>
              <a:t>Форма</a:t>
            </a:r>
            <a:endParaRPr lang="ru-RU" altLang="ru-RU" sz="1800"/>
          </a:p>
        </p:txBody>
      </p:sp>
      <p:sp>
        <p:nvSpPr>
          <p:cNvPr id="83977" name="Text Box 8"/>
          <p:cNvSpPr txBox="1">
            <a:spLocks noChangeArrowheads="1"/>
          </p:cNvSpPr>
          <p:nvPr/>
        </p:nvSpPr>
        <p:spPr bwMode="auto">
          <a:xfrm>
            <a:off x="4316413" y="2455863"/>
            <a:ext cx="1042987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Число и цифра </a:t>
            </a:r>
            <a:endParaRPr lang="ru-RU" altLang="ru-RU" sz="1800"/>
          </a:p>
        </p:txBody>
      </p:sp>
      <p:sp>
        <p:nvSpPr>
          <p:cNvPr id="83978" name="Text Box 9"/>
          <p:cNvSpPr txBox="1">
            <a:spLocks noChangeArrowheads="1"/>
          </p:cNvSpPr>
          <p:nvPr/>
        </p:nvSpPr>
        <p:spPr bwMode="auto">
          <a:xfrm>
            <a:off x="5715000" y="2455863"/>
            <a:ext cx="1223963" cy="46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Ориентировка во времени </a:t>
            </a:r>
            <a:endParaRPr lang="ru-RU" altLang="ru-RU" sz="1800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7156450" y="2432050"/>
            <a:ext cx="1295400" cy="468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ru-RU" sz="1200" b="1"/>
              <a:t>Ориентировка в пространстве</a:t>
            </a:r>
            <a:endParaRPr lang="ru-RU" altLang="ru-RU" sz="1800"/>
          </a:p>
        </p:txBody>
      </p:sp>
      <p:grpSp>
        <p:nvGrpSpPr>
          <p:cNvPr id="83980" name="Группа 22"/>
          <p:cNvGrpSpPr>
            <a:grpSpLocks/>
          </p:cNvGrpSpPr>
          <p:nvPr/>
        </p:nvGrpSpPr>
        <p:grpSpPr bwMode="auto">
          <a:xfrm>
            <a:off x="179388" y="3284538"/>
            <a:ext cx="8785225" cy="2773362"/>
            <a:chOff x="179512" y="2708920"/>
            <a:chExt cx="8784976" cy="2772000"/>
          </a:xfrm>
        </p:grpSpPr>
        <p:sp>
          <p:nvSpPr>
            <p:cNvPr id="83981" name="Text Box 11"/>
            <p:cNvSpPr txBox="1">
              <a:spLocks noChangeArrowheads="1"/>
            </p:cNvSpPr>
            <p:nvPr/>
          </p:nvSpPr>
          <p:spPr bwMode="auto">
            <a:xfrm>
              <a:off x="179512" y="2708920"/>
              <a:ext cx="8784976" cy="27720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81320" dir="3080412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1400" b="1"/>
                <a:t>Развивающие задачи РЭМП</a:t>
              </a:r>
              <a:endParaRPr lang="ru-RU" sz="1400"/>
            </a:p>
          </p:txBody>
        </p:sp>
        <p:grpSp>
          <p:nvGrpSpPr>
            <p:cNvPr id="83982" name="Группа 21"/>
            <p:cNvGrpSpPr>
              <a:grpSpLocks/>
            </p:cNvGrpSpPr>
            <p:nvPr/>
          </p:nvGrpSpPr>
          <p:grpSpPr bwMode="auto">
            <a:xfrm>
              <a:off x="315262" y="2966448"/>
              <a:ext cx="8568000" cy="2356894"/>
              <a:chOff x="315262" y="2966448"/>
              <a:chExt cx="8568000" cy="2356894"/>
            </a:xfrm>
          </p:grpSpPr>
          <p:grpSp>
            <p:nvGrpSpPr>
              <p:cNvPr id="83983" name="Группа 20"/>
              <p:cNvGrpSpPr>
                <a:grpSpLocks/>
              </p:cNvGrpSpPr>
              <p:nvPr/>
            </p:nvGrpSpPr>
            <p:grpSpPr bwMode="auto">
              <a:xfrm>
                <a:off x="328671" y="2966448"/>
                <a:ext cx="8419619" cy="662614"/>
                <a:chOff x="328671" y="2966448"/>
                <a:chExt cx="8419619" cy="662614"/>
              </a:xfrm>
            </p:grpSpPr>
            <p:sp>
              <p:nvSpPr>
                <p:cNvPr id="8398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8733" y="2965968"/>
                  <a:ext cx="1260439" cy="6489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Формировать </a:t>
                  </a:r>
                </a:p>
                <a:p>
                  <a:pPr algn="ctr" eaLnBrk="1" hangingPunct="1"/>
                  <a:r>
                    <a:rPr lang="ru-RU" sz="1200" b="1"/>
                    <a:t>представление </a:t>
                  </a:r>
                </a:p>
                <a:p>
                  <a:pPr algn="ctr" eaLnBrk="1" hangingPunct="1"/>
                  <a:r>
                    <a:rPr lang="ru-RU" sz="1200" b="1"/>
                    <a:t>о числе</a:t>
                  </a:r>
                  <a:endParaRPr lang="ru-RU"/>
                </a:p>
              </p:txBody>
            </p:sp>
            <p:sp>
              <p:nvSpPr>
                <p:cNvPr id="8398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93953" y="2965968"/>
                  <a:ext cx="1331875" cy="6489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Формировать </a:t>
                  </a:r>
                </a:p>
                <a:p>
                  <a:pPr algn="ctr" eaLnBrk="1" hangingPunct="1"/>
                  <a:r>
                    <a:rPr lang="ru-RU" sz="1200" b="1"/>
                    <a:t>геометрические </a:t>
                  </a:r>
                </a:p>
                <a:p>
                  <a:pPr algn="ctr" eaLnBrk="1" hangingPunct="1"/>
                  <a:r>
                    <a:rPr lang="ru-RU" sz="1200" b="1"/>
                    <a:t>представления</a:t>
                  </a:r>
                  <a:endParaRPr lang="ru-RU"/>
                </a:p>
              </p:txBody>
            </p:sp>
            <p:sp>
              <p:nvSpPr>
                <p:cNvPr id="8398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60772" y="2977075"/>
                  <a:ext cx="3995624" cy="647381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Формировать представление о преобразованиях </a:t>
                  </a:r>
                </a:p>
                <a:p>
                  <a:pPr algn="ctr" eaLnBrk="1" hangingPunct="1"/>
                  <a:r>
                    <a:rPr lang="ru-RU" sz="1200" b="1"/>
                    <a:t>(временные представления, представления об </a:t>
                  </a:r>
                </a:p>
                <a:p>
                  <a:pPr algn="ctr" eaLnBrk="1" hangingPunct="1"/>
                  <a:r>
                    <a:rPr lang="ru-RU" sz="1200" b="1"/>
                    <a:t>изменении количества, об арифметических действиях)</a:t>
                  </a:r>
                  <a:endParaRPr lang="ru-RU"/>
                </a:p>
              </p:txBody>
            </p:sp>
            <p:sp>
              <p:nvSpPr>
                <p:cNvPr id="8399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524666" y="2980248"/>
                  <a:ext cx="1223928" cy="64896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81320" dir="3080412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ru-RU" sz="1200" b="1"/>
                    <a:t>Развивать </a:t>
                  </a:r>
                </a:p>
                <a:p>
                  <a:pPr algn="ctr" eaLnBrk="1" hangingPunct="1"/>
                  <a:r>
                    <a:rPr lang="ru-RU" sz="1200" b="1"/>
                    <a:t>сенсорные </a:t>
                  </a:r>
                </a:p>
                <a:p>
                  <a:pPr algn="ctr" eaLnBrk="1" hangingPunct="1"/>
                  <a:r>
                    <a:rPr lang="ru-RU" sz="1200" b="1"/>
                    <a:t>возможности</a:t>
                  </a:r>
                  <a:endParaRPr lang="ru-RU"/>
                </a:p>
              </p:txBody>
            </p:sp>
          </p:grp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16033" y="4221064"/>
                <a:ext cx="8567494" cy="46808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sz="1200" b="1"/>
                  <a:t>Развивать логическое мышление (формирование представлений о порядке и закономерности, об операциях классификации и сериации, знакомство с элементами логики высказываний) навыков счета и измерения различных величин</a:t>
                </a:r>
                <a:endParaRPr lang="ru-RU"/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328733" y="3754568"/>
                <a:ext cx="8496059" cy="32369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Aft>
                    <a:spcPts val="1000"/>
                  </a:spcAft>
                </a:pPr>
                <a:r>
                  <a:rPr lang="ru-RU" sz="1200" b="1"/>
                  <a:t>Формировать навыки выражения количества через число (формирование навыков счета и измерения различных величин)</a:t>
                </a:r>
                <a:endParaRPr lang="ru-RU"/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739883" y="4855752"/>
                <a:ext cx="7811866" cy="46808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81320" dir="3080412" algn="ctr" rotWithShape="0">
                  <a:srgbClr val="974706">
                    <a:alpha val="50000"/>
                  </a:srgb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sz="1200" b="1"/>
                  <a:t>Развивать абстрактное воображение, образную память, ассоциативное мышление, мышление по аналогии – </a:t>
                </a:r>
              </a:p>
              <a:p>
                <a:pPr algn="ctr" eaLnBrk="1" hangingPunct="1"/>
                <a:r>
                  <a:rPr lang="ru-RU" sz="1200" b="1"/>
                  <a:t>предпосылки творческого продуктивного мышления</a:t>
                </a:r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4555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2EE32-88C0-4E05-9444-5A70E0EF2D5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pSp>
        <p:nvGrpSpPr>
          <p:cNvPr id="84995" name="Группа 28"/>
          <p:cNvGrpSpPr>
            <a:grpSpLocks/>
          </p:cNvGrpSpPr>
          <p:nvPr/>
        </p:nvGrpSpPr>
        <p:grpSpPr bwMode="auto">
          <a:xfrm>
            <a:off x="215900" y="3140968"/>
            <a:ext cx="8712200" cy="3092450"/>
            <a:chOff x="216000" y="3009680"/>
            <a:chExt cx="8712000" cy="3092314"/>
          </a:xfrm>
        </p:grpSpPr>
        <p:sp>
          <p:nvSpPr>
            <p:cNvPr id="85004" name="Text Box 2"/>
            <p:cNvSpPr txBox="1">
              <a:spLocks noChangeArrowheads="1"/>
            </p:cNvSpPr>
            <p:nvPr/>
          </p:nvSpPr>
          <p:spPr bwMode="auto">
            <a:xfrm>
              <a:off x="216000" y="3009680"/>
              <a:ext cx="8712000" cy="3092314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1600" b="1" dirty="0"/>
                <a:t>Формы работы по развитию элементарных математических представлений</a:t>
              </a:r>
              <a:endParaRPr lang="ru-RU" sz="1600" dirty="0"/>
            </a:p>
          </p:txBody>
        </p:sp>
        <p:grpSp>
          <p:nvGrpSpPr>
            <p:cNvPr id="85005" name="Группа 26"/>
            <p:cNvGrpSpPr>
              <a:grpSpLocks/>
            </p:cNvGrpSpPr>
            <p:nvPr/>
          </p:nvGrpSpPr>
          <p:grpSpPr bwMode="auto">
            <a:xfrm>
              <a:off x="395652" y="3327820"/>
              <a:ext cx="8352697" cy="1476960"/>
              <a:chOff x="430559" y="3327820"/>
              <a:chExt cx="8352697" cy="1476960"/>
            </a:xfrm>
          </p:grpSpPr>
          <p:sp>
            <p:nvSpPr>
              <p:cNvPr id="85010" name="Text Box 3"/>
              <p:cNvSpPr txBox="1">
                <a:spLocks noChangeArrowheads="1"/>
              </p:cNvSpPr>
              <p:nvPr/>
            </p:nvSpPr>
            <p:spPr bwMode="auto">
              <a:xfrm>
                <a:off x="430559" y="3485222"/>
                <a:ext cx="1260000" cy="111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 dirty="0"/>
                  <a:t>Обучение в </a:t>
                </a:r>
              </a:p>
              <a:p>
                <a:pPr algn="ctr"/>
                <a:r>
                  <a:rPr lang="ru-RU" altLang="ru-RU" sz="1300" b="1" dirty="0"/>
                  <a:t>повседневных </a:t>
                </a:r>
              </a:p>
              <a:p>
                <a:pPr algn="ctr"/>
                <a:r>
                  <a:rPr lang="ru-RU" altLang="ru-RU" sz="1300" b="1" dirty="0"/>
                  <a:t>бытовых ситуациях </a:t>
                </a:r>
              </a:p>
              <a:p>
                <a:pPr algn="ctr"/>
                <a:r>
                  <a:rPr lang="ru-RU" altLang="ru-RU" sz="1300" b="1" dirty="0"/>
                  <a:t>(</a:t>
                </a:r>
                <a:r>
                  <a:rPr lang="ru-RU" altLang="ru-RU" sz="1300" b="1" dirty="0" err="1"/>
                  <a:t>МлДВ</a:t>
                </a:r>
                <a:r>
                  <a:rPr lang="ru-RU" altLang="ru-RU" sz="1300" b="1" dirty="0"/>
                  <a:t>)</a:t>
                </a:r>
                <a:endParaRPr lang="ru-RU" altLang="ru-RU" sz="1300" dirty="0"/>
              </a:p>
            </p:txBody>
          </p:sp>
          <p:sp>
            <p:nvSpPr>
              <p:cNvPr id="85011" name="Text Box 5"/>
              <p:cNvSpPr txBox="1">
                <a:spLocks noChangeArrowheads="1"/>
              </p:cNvSpPr>
              <p:nvPr/>
            </p:nvSpPr>
            <p:spPr bwMode="auto">
              <a:xfrm>
                <a:off x="1779770" y="3683222"/>
                <a:ext cx="1692000" cy="720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Демонстрационные опыты </a:t>
                </a:r>
              </a:p>
              <a:p>
                <a:pPr algn="ctr"/>
                <a:r>
                  <a:rPr lang="ru-RU" altLang="ru-RU" sz="1300" b="1"/>
                  <a:t>(МлДВ)</a:t>
                </a:r>
                <a:endParaRPr lang="ru-RU" altLang="ru-RU" sz="1300"/>
              </a:p>
            </p:txBody>
          </p:sp>
          <p:sp>
            <p:nvSpPr>
              <p:cNvPr id="85012" name="Text Box 6"/>
              <p:cNvSpPr txBox="1">
                <a:spLocks noChangeArrowheads="1"/>
              </p:cNvSpPr>
              <p:nvPr/>
            </p:nvSpPr>
            <p:spPr bwMode="auto">
              <a:xfrm>
                <a:off x="3576882" y="3395222"/>
                <a:ext cx="1260000" cy="129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Сенсорные праздники </a:t>
                </a:r>
              </a:p>
              <a:p>
                <a:pPr algn="ctr"/>
                <a:r>
                  <a:rPr lang="ru-RU" altLang="ru-RU" sz="1300" b="1"/>
                  <a:t>на основе народного </a:t>
                </a:r>
              </a:p>
              <a:p>
                <a:pPr algn="ctr"/>
                <a:r>
                  <a:rPr lang="ru-RU" altLang="ru-RU" sz="1300" b="1"/>
                  <a:t>календаря (МлДВ)</a:t>
                </a:r>
                <a:endParaRPr lang="ru-RU" altLang="ru-RU" sz="1300"/>
              </a:p>
            </p:txBody>
          </p:sp>
          <p:sp>
            <p:nvSpPr>
              <p:cNvPr id="85013" name="Text Box 7"/>
              <p:cNvSpPr txBox="1">
                <a:spLocks noChangeArrowheads="1"/>
              </p:cNvSpPr>
              <p:nvPr/>
            </p:nvSpPr>
            <p:spPr bwMode="auto">
              <a:xfrm>
                <a:off x="4937674" y="3328780"/>
                <a:ext cx="2196000" cy="147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Театрализация с математическим </a:t>
                </a:r>
              </a:p>
              <a:p>
                <a:pPr algn="ctr"/>
                <a:r>
                  <a:rPr lang="ru-RU" altLang="ru-RU" sz="1300" b="1"/>
                  <a:t>содержанием – на этапе объяснения </a:t>
                </a:r>
              </a:p>
              <a:p>
                <a:pPr algn="ctr"/>
                <a:r>
                  <a:rPr lang="ru-RU" altLang="ru-RU" sz="1300" b="1"/>
                  <a:t>или повторения и закрепления  </a:t>
                </a:r>
              </a:p>
              <a:p>
                <a:pPr algn="ctr"/>
                <a:r>
                  <a:rPr lang="ru-RU" altLang="ru-RU" sz="1300" b="1"/>
                  <a:t>(средняя и старшая группы)</a:t>
                </a:r>
                <a:endParaRPr lang="ru-RU" altLang="ru-RU" sz="1300"/>
              </a:p>
            </p:txBody>
          </p:sp>
          <p:sp>
            <p:nvSpPr>
              <p:cNvPr id="85014" name="Text Box 8"/>
              <p:cNvSpPr txBox="1">
                <a:spLocks noChangeArrowheads="1"/>
              </p:cNvSpPr>
              <p:nvPr/>
            </p:nvSpPr>
            <p:spPr bwMode="auto">
              <a:xfrm>
                <a:off x="7235256" y="3327820"/>
                <a:ext cx="1548000" cy="1476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Коллективное занятие </a:t>
                </a:r>
              </a:p>
              <a:p>
                <a:pPr algn="ctr"/>
                <a:r>
                  <a:rPr lang="ru-RU" altLang="ru-RU" sz="1300" b="1"/>
                  <a:t>при условии свободы </a:t>
                </a:r>
              </a:p>
              <a:p>
                <a:pPr algn="ctr"/>
                <a:r>
                  <a:rPr lang="ru-RU" altLang="ru-RU" sz="1300" b="1"/>
                  <a:t>участия в нем (средняя </a:t>
                </a:r>
              </a:p>
              <a:p>
                <a:pPr algn="ctr"/>
                <a:r>
                  <a:rPr lang="ru-RU" altLang="ru-RU" sz="1300" b="1"/>
                  <a:t>и старшая группы)</a:t>
                </a:r>
                <a:endParaRPr lang="ru-RU" altLang="ru-RU" sz="1300"/>
              </a:p>
            </p:txBody>
          </p:sp>
        </p:grpSp>
        <p:sp>
          <p:nvSpPr>
            <p:cNvPr id="85006" name="Text Box 12"/>
            <p:cNvSpPr txBox="1">
              <a:spLocks noChangeArrowheads="1"/>
            </p:cNvSpPr>
            <p:nvPr/>
          </p:nvSpPr>
          <p:spPr bwMode="auto">
            <a:xfrm>
              <a:off x="1584000" y="5661248"/>
              <a:ext cx="5976000" cy="28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00" b="1"/>
                <a:t>Самостоятельная деятельность в развивающей среде (все возрастные группы)</a:t>
              </a:r>
              <a:endParaRPr lang="ru-RU" altLang="ru-RU" sz="1300"/>
            </a:p>
          </p:txBody>
        </p:sp>
        <p:grpSp>
          <p:nvGrpSpPr>
            <p:cNvPr id="85007" name="Группа 27"/>
            <p:cNvGrpSpPr>
              <a:grpSpLocks/>
            </p:cNvGrpSpPr>
            <p:nvPr/>
          </p:nvGrpSpPr>
          <p:grpSpPr bwMode="auto">
            <a:xfrm>
              <a:off x="403682" y="4886285"/>
              <a:ext cx="8336637" cy="684000"/>
              <a:chOff x="446619" y="4886285"/>
              <a:chExt cx="8336637" cy="684000"/>
            </a:xfrm>
          </p:grpSpPr>
          <p:sp>
            <p:nvSpPr>
              <p:cNvPr id="85008" name="Text Box 9"/>
              <p:cNvSpPr txBox="1">
                <a:spLocks noChangeArrowheads="1"/>
              </p:cNvSpPr>
              <p:nvPr/>
            </p:nvSpPr>
            <p:spPr bwMode="auto">
              <a:xfrm>
                <a:off x="446619" y="4886285"/>
                <a:ext cx="4716000" cy="684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Занятие с четкими правилами, обязательное для всех, фиксированной продолжительности  (подготовительная группа, на основе соглашения с детьми)</a:t>
                </a:r>
                <a:endParaRPr lang="ru-RU" altLang="ru-RU" sz="1300"/>
              </a:p>
            </p:txBody>
          </p:sp>
          <p:sp>
            <p:nvSpPr>
              <p:cNvPr id="85009" name="Text Box 13"/>
              <p:cNvSpPr txBox="1">
                <a:spLocks noChangeArrowheads="1"/>
              </p:cNvSpPr>
              <p:nvPr/>
            </p:nvSpPr>
            <p:spPr bwMode="auto">
              <a:xfrm>
                <a:off x="5219256" y="4886285"/>
                <a:ext cx="3564000" cy="684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Свободные беседы гуманитарной </a:t>
                </a:r>
              </a:p>
              <a:p>
                <a:pPr algn="ctr"/>
                <a:r>
                  <a:rPr lang="ru-RU" altLang="ru-RU" sz="1300" b="1"/>
                  <a:t>направленности по истории математики, о прикладных аспектах математики  (МлДВ)</a:t>
                </a:r>
                <a:endParaRPr lang="ru-RU" altLang="ru-RU" sz="1300"/>
              </a:p>
            </p:txBody>
          </p:sp>
        </p:grpSp>
      </p:grpSp>
      <p:grpSp>
        <p:nvGrpSpPr>
          <p:cNvPr id="84996" name="Группа 25"/>
          <p:cNvGrpSpPr>
            <a:grpSpLocks/>
          </p:cNvGrpSpPr>
          <p:nvPr/>
        </p:nvGrpSpPr>
        <p:grpSpPr bwMode="auto">
          <a:xfrm>
            <a:off x="200025" y="1197297"/>
            <a:ext cx="8785225" cy="1871663"/>
            <a:chOff x="200633" y="926745"/>
            <a:chExt cx="8784976" cy="1872208"/>
          </a:xfrm>
        </p:grpSpPr>
        <p:sp>
          <p:nvSpPr>
            <p:cNvPr id="84998" name="Text Box 2"/>
            <p:cNvSpPr txBox="1">
              <a:spLocks noChangeArrowheads="1"/>
            </p:cNvSpPr>
            <p:nvPr/>
          </p:nvSpPr>
          <p:spPr bwMode="auto">
            <a:xfrm>
              <a:off x="200633" y="926745"/>
              <a:ext cx="8784976" cy="1872208"/>
            </a:xfrm>
            <a:prstGeom prst="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8900000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1600" b="1">
                  <a:solidFill>
                    <a:schemeClr val="bg1"/>
                  </a:solidFill>
                </a:rPr>
                <a:t>Принципы организации работы по развитию элементарных математических представлений</a:t>
              </a:r>
              <a:endParaRPr lang="ru-RU" sz="1600">
                <a:solidFill>
                  <a:schemeClr val="bg1"/>
                </a:solidFill>
              </a:endParaRPr>
            </a:p>
          </p:txBody>
        </p:sp>
        <p:grpSp>
          <p:nvGrpSpPr>
            <p:cNvPr id="84999" name="Группа 24"/>
            <p:cNvGrpSpPr>
              <a:grpSpLocks/>
            </p:cNvGrpSpPr>
            <p:nvPr/>
          </p:nvGrpSpPr>
          <p:grpSpPr bwMode="auto">
            <a:xfrm>
              <a:off x="430559" y="1246986"/>
              <a:ext cx="8352697" cy="1455477"/>
              <a:chOff x="395535" y="1254633"/>
              <a:chExt cx="8352697" cy="1455477"/>
            </a:xfrm>
          </p:grpSpPr>
          <p:sp>
            <p:nvSpPr>
              <p:cNvPr id="85000" name="Text Box 3"/>
              <p:cNvSpPr txBox="1">
                <a:spLocks noChangeArrowheads="1"/>
              </p:cNvSpPr>
              <p:nvPr/>
            </p:nvSpPr>
            <p:spPr bwMode="auto">
              <a:xfrm>
                <a:off x="395535" y="1268759"/>
                <a:ext cx="2052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 dirty="0"/>
                  <a:t>Формирование математических представлений на основе перцептивных (ручных) действий детей,  накопления чувственного опыта и его осмысления     </a:t>
                </a:r>
                <a:endParaRPr lang="ru-RU" altLang="ru-RU" sz="1300" dirty="0"/>
              </a:p>
            </p:txBody>
          </p:sp>
          <p:sp>
            <p:nvSpPr>
              <p:cNvPr id="85001" name="Text Box 3"/>
              <p:cNvSpPr txBox="1">
                <a:spLocks noChangeArrowheads="1"/>
              </p:cNvSpPr>
              <p:nvPr/>
            </p:nvSpPr>
            <p:spPr bwMode="auto">
              <a:xfrm>
                <a:off x="2569858" y="1269925"/>
                <a:ext cx="2232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 dirty="0"/>
                  <a:t>Использование разнообразного и разнопланового  дидактического материала, позволяющего обобщить понятия «число», «множество», «форма»</a:t>
                </a:r>
                <a:endParaRPr lang="ru-RU" altLang="ru-RU" sz="1300" dirty="0"/>
              </a:p>
            </p:txBody>
          </p:sp>
          <p:sp>
            <p:nvSpPr>
              <p:cNvPr id="85002" name="Text Box 3"/>
              <p:cNvSpPr txBox="1">
                <a:spLocks noChangeArrowheads="1"/>
              </p:cNvSpPr>
              <p:nvPr/>
            </p:nvSpPr>
            <p:spPr bwMode="auto">
              <a:xfrm>
                <a:off x="4914043" y="1269925"/>
                <a:ext cx="1620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Стимулирование активной речевой деятельности детей, речевое сопровождение перцептивных действий </a:t>
                </a:r>
                <a:endParaRPr lang="ru-RU" altLang="ru-RU" sz="1300"/>
              </a:p>
            </p:txBody>
          </p:sp>
          <p:sp>
            <p:nvSpPr>
              <p:cNvPr id="85003" name="Text Box 3"/>
              <p:cNvSpPr txBox="1">
                <a:spLocks noChangeArrowheads="1"/>
              </p:cNvSpPr>
              <p:nvPr/>
            </p:nvSpPr>
            <p:spPr bwMode="auto">
              <a:xfrm>
                <a:off x="6660232" y="1254633"/>
                <a:ext cx="2088000" cy="14401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ru-RU" altLang="ru-RU" sz="1300" b="1"/>
                  <a:t>Возможность сочетания самостоятельной деятельности детей и их разнообразного взаимодействия при освоении математических понятий</a:t>
                </a:r>
                <a:endParaRPr lang="ru-RU" altLang="ru-RU" sz="1300"/>
              </a:p>
            </p:txBody>
          </p:sp>
        </p:grp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68313" y="243433"/>
            <a:ext cx="8207375" cy="449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charset="0"/>
              </a:rPr>
              <a:t>Развитие элементарных математических представлений</a:t>
            </a:r>
            <a:endParaRPr lang="ru-RU" sz="28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3A114-07BA-43F2-8DFA-4EB12BC5537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064" y="228600"/>
            <a:ext cx="8534400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РЕБЕНОК И МИР ПРИРОДЫ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87044" name="Group 2"/>
          <p:cNvGrpSpPr>
            <a:grpSpLocks/>
          </p:cNvGrpSpPr>
          <p:nvPr/>
        </p:nvGrpSpPr>
        <p:grpSpPr bwMode="auto">
          <a:xfrm>
            <a:off x="900113" y="909216"/>
            <a:ext cx="7848600" cy="5472112"/>
            <a:chOff x="2741" y="420"/>
            <a:chExt cx="16914" cy="11864"/>
          </a:xfrm>
        </p:grpSpPr>
        <p:sp>
          <p:nvSpPr>
            <p:cNvPr id="87045" name="AutoShape 3"/>
            <p:cNvSpPr>
              <a:spLocks noChangeArrowheads="1"/>
            </p:cNvSpPr>
            <p:nvPr/>
          </p:nvSpPr>
          <p:spPr bwMode="auto">
            <a:xfrm>
              <a:off x="2741" y="570"/>
              <a:ext cx="13740" cy="10200"/>
            </a:xfrm>
            <a:prstGeom prst="sun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87046" name="AutoShape 4"/>
            <p:cNvSpPr>
              <a:spLocks/>
            </p:cNvSpPr>
            <p:nvPr/>
          </p:nvSpPr>
          <p:spPr bwMode="auto">
            <a:xfrm>
              <a:off x="3672" y="420"/>
              <a:ext cx="2730" cy="1200"/>
            </a:xfrm>
            <a:prstGeom prst="accentBorderCallout3">
              <a:avLst>
                <a:gd name="adj1" fmla="val 15000"/>
                <a:gd name="adj2" fmla="val -4394"/>
                <a:gd name="adj3" fmla="val 15000"/>
                <a:gd name="adj4" fmla="val -59963"/>
                <a:gd name="adj5" fmla="val 63083"/>
                <a:gd name="adj6" fmla="val -59963"/>
                <a:gd name="adj7" fmla="val 304315"/>
                <a:gd name="adj8" fmla="val 47968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altLang="ru-RU" sz="1400" b="1">
                  <a:latin typeface="Arial" pitchFamily="34" charset="0"/>
                </a:rPr>
                <a:t>Общий дом природы</a:t>
              </a:r>
              <a:endParaRPr lang="ru-RU" altLang="ru-RU" sz="1400">
                <a:latin typeface="Arial" pitchFamily="34" charset="0"/>
              </a:endParaRPr>
            </a:p>
          </p:txBody>
        </p:sp>
        <p:sp>
          <p:nvSpPr>
            <p:cNvPr id="20486" name="AutoShape 5"/>
            <p:cNvSpPr>
              <a:spLocks noChangeArrowheads="1"/>
            </p:cNvSpPr>
            <p:nvPr/>
          </p:nvSpPr>
          <p:spPr bwMode="auto">
            <a:xfrm>
              <a:off x="8328" y="2451"/>
              <a:ext cx="2942" cy="1263"/>
            </a:xfrm>
            <a:prstGeom prst="wedgeRoundRectCallout">
              <a:avLst>
                <a:gd name="adj1" fmla="val -48215"/>
                <a:gd name="adj2" fmla="val 19900"/>
                <a:gd name="adj3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93939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400" dirty="0">
                  <a:latin typeface="+mn-lt"/>
                  <a:cs typeface="Arial" charset="0"/>
                </a:rPr>
                <a:t>Содержание образования</a:t>
              </a:r>
            </a:p>
          </p:txBody>
        </p:sp>
        <p:sp>
          <p:nvSpPr>
            <p:cNvPr id="87048" name="AutoShape 6" descr="Газетная бумага"/>
            <p:cNvSpPr>
              <a:spLocks noChangeArrowheads="1"/>
            </p:cNvSpPr>
            <p:nvPr/>
          </p:nvSpPr>
          <p:spPr bwMode="auto">
            <a:xfrm>
              <a:off x="10035" y="4011"/>
              <a:ext cx="4175" cy="850"/>
            </a:xfrm>
            <a:prstGeom prst="wedgeRoundRectCallout">
              <a:avLst>
                <a:gd name="adj1" fmla="val -40806"/>
                <a:gd name="adj2" fmla="val -99120"/>
                <a:gd name="adj3" fmla="val 16667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  <a:spcAft>
                  <a:spcPts val="1000"/>
                </a:spcAft>
              </a:pPr>
              <a:r>
                <a:rPr lang="ru-RU" altLang="ru-RU" sz="1400" dirty="0"/>
                <a:t>Неживая природа</a:t>
              </a:r>
              <a:endParaRPr lang="ru-RU" altLang="ru-RU" sz="1400" dirty="0">
                <a:latin typeface="Arial" pitchFamily="34" charset="0"/>
              </a:endParaRPr>
            </a:p>
          </p:txBody>
        </p:sp>
        <p:sp>
          <p:nvSpPr>
            <p:cNvPr id="20488" name="AutoShape 7"/>
            <p:cNvSpPr>
              <a:spLocks noChangeArrowheads="1"/>
            </p:cNvSpPr>
            <p:nvPr/>
          </p:nvSpPr>
          <p:spPr bwMode="auto">
            <a:xfrm>
              <a:off x="5167" y="3941"/>
              <a:ext cx="3472" cy="850"/>
            </a:xfrm>
            <a:prstGeom prst="wedgeRoundRectCallout">
              <a:avLst>
                <a:gd name="adj1" fmla="val 43014"/>
                <a:gd name="adj2" fmla="val -88116"/>
                <a:gd name="adj3" fmla="val 1666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altLang="ru-RU" sz="1400" dirty="0">
                  <a:latin typeface="+mn-lt"/>
                  <a:cs typeface="Arial" charset="0"/>
                </a:rPr>
                <a:t>Живая природа</a:t>
              </a:r>
            </a:p>
          </p:txBody>
        </p:sp>
        <p:sp>
          <p:nvSpPr>
            <p:cNvPr id="87050" name="AutoShape 8" descr="Коричневый мрамор"/>
            <p:cNvSpPr>
              <a:spLocks noChangeArrowheads="1"/>
            </p:cNvSpPr>
            <p:nvPr/>
          </p:nvSpPr>
          <p:spPr bwMode="auto">
            <a:xfrm>
              <a:off x="10762" y="7133"/>
              <a:ext cx="2531" cy="850"/>
            </a:xfrm>
            <a:prstGeom prst="cloudCallout">
              <a:avLst>
                <a:gd name="adj1" fmla="val -3037"/>
                <a:gd name="adj2" fmla="val -307856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400" dirty="0">
                  <a:solidFill>
                    <a:srgbClr val="FFFFFF"/>
                  </a:solidFill>
                </a:rPr>
                <a:t>Почва</a:t>
              </a:r>
              <a:endParaRPr lang="ru-RU" altLang="ru-RU" sz="1400" dirty="0"/>
            </a:p>
          </p:txBody>
        </p:sp>
        <p:sp>
          <p:nvSpPr>
            <p:cNvPr id="87051" name="AutoShape 9"/>
            <p:cNvSpPr>
              <a:spLocks noChangeArrowheads="1"/>
            </p:cNvSpPr>
            <p:nvPr/>
          </p:nvSpPr>
          <p:spPr bwMode="auto">
            <a:xfrm>
              <a:off x="8793" y="6509"/>
              <a:ext cx="2474" cy="850"/>
            </a:xfrm>
            <a:prstGeom prst="cloudCallout">
              <a:avLst>
                <a:gd name="adj1" fmla="val 48787"/>
                <a:gd name="adj2" fmla="val -226250"/>
              </a:avLst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b="1"/>
                <a:t>Вода</a:t>
              </a:r>
              <a:endParaRPr lang="ru-RU" altLang="ru-RU" sz="1600"/>
            </a:p>
          </p:txBody>
        </p:sp>
        <p:sp>
          <p:nvSpPr>
            <p:cNvPr id="87052" name="AutoShape 10"/>
            <p:cNvSpPr>
              <a:spLocks noChangeArrowheads="1"/>
            </p:cNvSpPr>
            <p:nvPr/>
          </p:nvSpPr>
          <p:spPr bwMode="auto">
            <a:xfrm>
              <a:off x="12180" y="5570"/>
              <a:ext cx="2820" cy="850"/>
            </a:xfrm>
            <a:prstGeom prst="cloudCallout">
              <a:avLst>
                <a:gd name="adj1" fmla="val -18356"/>
                <a:gd name="adj2" fmla="val -116662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ru-RU" altLang="ru-RU" sz="1600" dirty="0"/>
                <a:t>Воздух</a:t>
              </a:r>
            </a:p>
          </p:txBody>
        </p:sp>
        <p:sp>
          <p:nvSpPr>
            <p:cNvPr id="87053" name="AutoShape 13"/>
            <p:cNvSpPr>
              <a:spLocks noChangeArrowheads="1"/>
            </p:cNvSpPr>
            <p:nvPr/>
          </p:nvSpPr>
          <p:spPr bwMode="auto">
            <a:xfrm>
              <a:off x="6000" y="7601"/>
              <a:ext cx="3283" cy="1073"/>
            </a:xfrm>
            <a:prstGeom prst="wedgeEllipseCallout">
              <a:avLst>
                <a:gd name="adj1" fmla="val -17444"/>
                <a:gd name="adj2" fmla="val -30796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dirty="0" err="1"/>
                <a:t>Животные</a:t>
              </a:r>
              <a:endParaRPr lang="ru-RU" altLang="ru-RU" sz="1400" dirty="0"/>
            </a:p>
          </p:txBody>
        </p:sp>
        <p:sp>
          <p:nvSpPr>
            <p:cNvPr id="87054" name="AutoShape 14"/>
            <p:cNvSpPr>
              <a:spLocks noChangeArrowheads="1"/>
            </p:cNvSpPr>
            <p:nvPr/>
          </p:nvSpPr>
          <p:spPr bwMode="auto">
            <a:xfrm>
              <a:off x="7397" y="5260"/>
              <a:ext cx="3102" cy="1093"/>
            </a:xfrm>
            <a:prstGeom prst="wedgeEllipseCallout">
              <a:avLst>
                <a:gd name="adj1" fmla="val -47505"/>
                <a:gd name="adj2" fmla="val -85556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99CC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52000"/>
                </a:lnSpc>
                <a:spcBef>
                  <a:spcPts val="600"/>
                </a:spcBef>
              </a:pPr>
              <a:r>
                <a:rPr lang="ru-RU" altLang="ru-RU" sz="1400" dirty="0"/>
                <a:t>Человек</a:t>
              </a:r>
            </a:p>
          </p:txBody>
        </p:sp>
        <p:sp>
          <p:nvSpPr>
            <p:cNvPr id="87055" name="AutoShape 15"/>
            <p:cNvSpPr>
              <a:spLocks/>
            </p:cNvSpPr>
            <p:nvPr/>
          </p:nvSpPr>
          <p:spPr bwMode="auto">
            <a:xfrm>
              <a:off x="12027" y="9317"/>
              <a:ext cx="7628" cy="29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400" b="1" dirty="0"/>
                <a:t>Законы общего дома природы: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</a:pPr>
              <a:r>
                <a:rPr lang="ru-RU" sz="1300" b="1" dirty="0"/>
                <a:t>Все живые организмы имеют равное право на жизнь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</a:pPr>
              <a:r>
                <a:rPr lang="ru-RU" sz="1300" b="1" dirty="0"/>
                <a:t>В природе всё взаимосвязано</a:t>
              </a:r>
            </a:p>
            <a:p>
              <a:pPr lvl="1">
                <a:lnSpc>
                  <a:spcPct val="90000"/>
                </a:lnSpc>
                <a:buSzPts val="1400"/>
                <a:buFont typeface="Webdings" pitchFamily="18" charset="2"/>
                <a:buChar char="Y"/>
              </a:pPr>
              <a:r>
                <a:rPr lang="ru-RU" sz="1300" b="1" dirty="0"/>
                <a:t>В природе ничто никуда</a:t>
              </a:r>
              <a:br>
                <a:rPr lang="ru-RU" sz="1300" b="1" dirty="0"/>
              </a:br>
              <a:r>
                <a:rPr lang="ru-RU" sz="1300" b="1" dirty="0"/>
                <a:t>не исчезает, а переходит из одного состояния в другое</a:t>
              </a:r>
              <a:endParaRPr lang="ru-RU" dirty="0">
                <a:latin typeface="Arial" pitchFamily="34" charset="0"/>
              </a:endParaRPr>
            </a:p>
          </p:txBody>
        </p:sp>
        <p:sp>
          <p:nvSpPr>
            <p:cNvPr id="87056" name="AutoShape 12"/>
            <p:cNvSpPr>
              <a:spLocks noChangeArrowheads="1"/>
            </p:cNvSpPr>
            <p:nvPr/>
          </p:nvSpPr>
          <p:spPr bwMode="auto">
            <a:xfrm>
              <a:off x="5069" y="6509"/>
              <a:ext cx="2438" cy="937"/>
            </a:xfrm>
            <a:prstGeom prst="wedgeEllipseCallout">
              <a:avLst>
                <a:gd name="adj1" fmla="val 1074"/>
                <a:gd name="adj2" fmla="val -222074"/>
              </a:avLst>
            </a:prstGeom>
            <a:gradFill rotWithShape="0">
              <a:gsLst>
                <a:gs pos="0">
                  <a:srgbClr val="800000"/>
                </a:gs>
                <a:gs pos="100000">
                  <a:srgbClr val="FFCC99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dirty="0" err="1"/>
                <a:t>Грибы</a:t>
              </a:r>
              <a:endParaRPr lang="ru-RU" altLang="ru-RU" sz="1400" dirty="0"/>
            </a:p>
          </p:txBody>
        </p:sp>
        <p:sp>
          <p:nvSpPr>
            <p:cNvPr id="87057" name="AutoShape 11"/>
            <p:cNvSpPr>
              <a:spLocks noChangeArrowheads="1"/>
            </p:cNvSpPr>
            <p:nvPr/>
          </p:nvSpPr>
          <p:spPr bwMode="auto">
            <a:xfrm>
              <a:off x="3326" y="5260"/>
              <a:ext cx="3139" cy="1093"/>
            </a:xfrm>
            <a:prstGeom prst="wedgeEllipseCallout">
              <a:avLst>
                <a:gd name="adj1" fmla="val 31662"/>
                <a:gd name="adj2" fmla="val -85819"/>
              </a:avLst>
            </a:prstGeom>
            <a:gradFill rotWithShape="0">
              <a:gsLst>
                <a:gs pos="0">
                  <a:srgbClr val="99CC00"/>
                </a:gs>
                <a:gs pos="100000">
                  <a:srgbClr val="CCFF3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1400" dirty="0" err="1"/>
                <a:t>Растения</a:t>
              </a:r>
              <a:endParaRPr lang="ru-RU" altLang="ru-RU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8306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РЕБЕНОК И МИР ПРИРОДЫ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88067" name="Group 2"/>
          <p:cNvGrpSpPr>
            <a:grpSpLocks/>
          </p:cNvGrpSpPr>
          <p:nvPr/>
        </p:nvGrpSpPr>
        <p:grpSpPr bwMode="auto">
          <a:xfrm>
            <a:off x="395288" y="1196975"/>
            <a:ext cx="8237537" cy="4968875"/>
            <a:chOff x="430" y="1846"/>
            <a:chExt cx="15810" cy="8978"/>
          </a:xfrm>
        </p:grpSpPr>
        <p:sp>
          <p:nvSpPr>
            <p:cNvPr id="88070" name="Line 23"/>
            <p:cNvSpPr>
              <a:spLocks noChangeShapeType="1"/>
            </p:cNvSpPr>
            <p:nvPr/>
          </p:nvSpPr>
          <p:spPr bwMode="auto">
            <a:xfrm>
              <a:off x="8584" y="5619"/>
              <a:ext cx="1521" cy="5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1" name="Line 21"/>
            <p:cNvSpPr>
              <a:spLocks noChangeShapeType="1"/>
            </p:cNvSpPr>
            <p:nvPr/>
          </p:nvSpPr>
          <p:spPr bwMode="auto">
            <a:xfrm>
              <a:off x="1535" y="5422"/>
              <a:ext cx="0" cy="1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2" name="Line 22"/>
            <p:cNvSpPr>
              <a:spLocks noChangeShapeType="1"/>
            </p:cNvSpPr>
            <p:nvPr/>
          </p:nvSpPr>
          <p:spPr bwMode="auto">
            <a:xfrm>
              <a:off x="7912" y="6022"/>
              <a:ext cx="0" cy="8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3" name="Line 23"/>
            <p:cNvSpPr>
              <a:spLocks noChangeShapeType="1"/>
            </p:cNvSpPr>
            <p:nvPr/>
          </p:nvSpPr>
          <p:spPr bwMode="auto">
            <a:xfrm>
              <a:off x="6649" y="5619"/>
              <a:ext cx="0" cy="2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4" name="Line 18"/>
            <p:cNvSpPr>
              <a:spLocks noChangeShapeType="1"/>
            </p:cNvSpPr>
            <p:nvPr/>
          </p:nvSpPr>
          <p:spPr bwMode="auto">
            <a:xfrm flipH="1">
              <a:off x="2088" y="3798"/>
              <a:ext cx="23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5" name="Line 19"/>
            <p:cNvSpPr>
              <a:spLocks noChangeShapeType="1"/>
            </p:cNvSpPr>
            <p:nvPr/>
          </p:nvSpPr>
          <p:spPr bwMode="auto">
            <a:xfrm>
              <a:off x="3747" y="3798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6" name="Line 24"/>
            <p:cNvSpPr>
              <a:spLocks noChangeShapeType="1"/>
            </p:cNvSpPr>
            <p:nvPr/>
          </p:nvSpPr>
          <p:spPr bwMode="auto">
            <a:xfrm flipH="1">
              <a:off x="6235" y="3798"/>
              <a:ext cx="582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7" name="Line 25"/>
            <p:cNvSpPr>
              <a:spLocks noChangeShapeType="1"/>
            </p:cNvSpPr>
            <p:nvPr/>
          </p:nvSpPr>
          <p:spPr bwMode="auto">
            <a:xfrm>
              <a:off x="8446" y="3798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8" name="Line 26"/>
            <p:cNvSpPr>
              <a:spLocks noChangeShapeType="1"/>
            </p:cNvSpPr>
            <p:nvPr/>
          </p:nvSpPr>
          <p:spPr bwMode="auto">
            <a:xfrm>
              <a:off x="9966" y="3798"/>
              <a:ext cx="691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9" name="Line 27"/>
            <p:cNvSpPr>
              <a:spLocks noChangeShapeType="1"/>
            </p:cNvSpPr>
            <p:nvPr/>
          </p:nvSpPr>
          <p:spPr bwMode="auto">
            <a:xfrm>
              <a:off x="13560" y="3798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430" y="1846"/>
              <a:ext cx="15810" cy="7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anchor="ctr">
              <a:flatTx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+mn-lt"/>
                  <a:cs typeface="Arial" charset="0"/>
                </a:rPr>
                <a:t>Методы ознакомления дошкольников с природой</a:t>
              </a:r>
              <a:endParaRPr lang="ru-RU" sz="16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8081" name="Text Box 5"/>
            <p:cNvSpPr txBox="1">
              <a:spLocks noChangeArrowheads="1"/>
            </p:cNvSpPr>
            <p:nvPr/>
          </p:nvSpPr>
          <p:spPr bwMode="auto">
            <a:xfrm>
              <a:off x="1396" y="3148"/>
              <a:ext cx="3266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/>
                <a:t>Наглядные</a:t>
              </a:r>
            </a:p>
          </p:txBody>
        </p:sp>
        <p:sp>
          <p:nvSpPr>
            <p:cNvPr id="88082" name="Text Box 6"/>
            <p:cNvSpPr txBox="1">
              <a:spLocks noChangeArrowheads="1"/>
            </p:cNvSpPr>
            <p:nvPr/>
          </p:nvSpPr>
          <p:spPr bwMode="auto">
            <a:xfrm>
              <a:off x="6725" y="3148"/>
              <a:ext cx="3266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/>
                <a:t>Практические</a:t>
              </a:r>
            </a:p>
          </p:txBody>
        </p:sp>
        <p:sp>
          <p:nvSpPr>
            <p:cNvPr id="88083" name="Text Box 7"/>
            <p:cNvSpPr txBox="1">
              <a:spLocks noChangeArrowheads="1"/>
            </p:cNvSpPr>
            <p:nvPr/>
          </p:nvSpPr>
          <p:spPr bwMode="auto">
            <a:xfrm>
              <a:off x="11877" y="3165"/>
              <a:ext cx="3266" cy="6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/>
                <a:t>Словесные </a:t>
              </a:r>
            </a:p>
          </p:txBody>
        </p:sp>
        <p:sp>
          <p:nvSpPr>
            <p:cNvPr id="88084" name="Text Box 8"/>
            <p:cNvSpPr txBox="1">
              <a:spLocks noChangeArrowheads="1"/>
            </p:cNvSpPr>
            <p:nvPr/>
          </p:nvSpPr>
          <p:spPr bwMode="auto">
            <a:xfrm>
              <a:off x="568" y="4318"/>
              <a:ext cx="1797" cy="11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ru-RU" sz="1600" b="1"/>
                <a:t>Наблю</a:t>
              </a:r>
              <a:r>
                <a:rPr lang="ru-RU" altLang="ru-RU" sz="1600" b="1"/>
                <a:t>-</a:t>
              </a:r>
              <a:r>
                <a:rPr lang="en-US" altLang="ru-RU" sz="1600" b="1"/>
                <a:t>дения</a:t>
              </a:r>
              <a:endParaRPr lang="ru-RU" altLang="ru-RU" sz="1600"/>
            </a:p>
          </p:txBody>
        </p:sp>
        <p:sp>
          <p:nvSpPr>
            <p:cNvPr id="88085" name="Text Box 9"/>
            <p:cNvSpPr txBox="1">
              <a:spLocks noChangeArrowheads="1"/>
            </p:cNvSpPr>
            <p:nvPr/>
          </p:nvSpPr>
          <p:spPr bwMode="auto">
            <a:xfrm>
              <a:off x="2503" y="4318"/>
              <a:ext cx="2935" cy="18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Рассматри-вание картин,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демонстрация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фильмов</a:t>
              </a:r>
              <a:endParaRPr lang="ru-RU" altLang="ru-RU" sz="1600"/>
            </a:p>
          </p:txBody>
        </p:sp>
        <p:sp>
          <p:nvSpPr>
            <p:cNvPr id="88086" name="Text Box 10"/>
            <p:cNvSpPr txBox="1">
              <a:spLocks noChangeArrowheads="1"/>
            </p:cNvSpPr>
            <p:nvPr/>
          </p:nvSpPr>
          <p:spPr bwMode="auto">
            <a:xfrm>
              <a:off x="568" y="6455"/>
              <a:ext cx="5034" cy="4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Кратковременные</a:t>
              </a:r>
              <a:endParaRPr lang="ru-RU" altLang="ru-RU" sz="1600" b="1" dirty="0"/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Длительные</a:t>
              </a:r>
              <a:endParaRPr lang="ru-RU" altLang="ru-RU" sz="1600" b="1" dirty="0"/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Определение </a:t>
              </a:r>
              <a:r>
                <a:rPr lang="ru-RU" altLang="ru-RU" sz="1600" b="1" dirty="0"/>
                <a:t>состояния </a:t>
              </a:r>
              <a:br>
                <a:rPr lang="ru-RU" altLang="ru-RU" sz="1600" b="1" dirty="0"/>
              </a:br>
              <a:r>
                <a:rPr lang="ru-RU" altLang="ru-RU" sz="1600" b="1" dirty="0"/>
                <a:t>  предмета по отдельным </a:t>
              </a:r>
              <a:br>
                <a:rPr lang="ru-RU" altLang="ru-RU" sz="1600" b="1" dirty="0"/>
              </a:br>
              <a:r>
                <a:rPr lang="ru-RU" altLang="ru-RU" sz="1600" b="1" dirty="0"/>
                <a:t>  признакам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Восстановление </a:t>
              </a:r>
              <a:r>
                <a:rPr lang="ru-RU" altLang="ru-RU" sz="1600" b="1" dirty="0"/>
                <a:t>картины</a:t>
              </a:r>
              <a:br>
                <a:rPr lang="ru-RU" altLang="ru-RU" sz="1600" b="1" dirty="0"/>
              </a:br>
              <a:r>
                <a:rPr lang="ru-RU" altLang="ru-RU" sz="1600" b="1" dirty="0"/>
                <a:t>  целого по отдельным </a:t>
              </a:r>
              <a:br>
                <a:rPr lang="ru-RU" altLang="ru-RU" sz="1600" b="1" dirty="0"/>
              </a:br>
              <a:r>
                <a:rPr lang="ru-RU" altLang="ru-RU" sz="1600" b="1" dirty="0"/>
                <a:t>  признакам</a:t>
              </a:r>
              <a:endParaRPr lang="ru-RU" altLang="ru-RU" sz="1600" dirty="0"/>
            </a:p>
          </p:txBody>
        </p:sp>
        <p:sp>
          <p:nvSpPr>
            <p:cNvPr id="88087" name="Text Box 11"/>
            <p:cNvSpPr txBox="1">
              <a:spLocks noChangeArrowheads="1"/>
            </p:cNvSpPr>
            <p:nvPr/>
          </p:nvSpPr>
          <p:spPr bwMode="auto">
            <a:xfrm>
              <a:off x="5820" y="4318"/>
              <a:ext cx="1659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ru-RU" altLang="ru-RU" sz="1600"/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Игра</a:t>
              </a:r>
              <a:endParaRPr lang="ru-RU" altLang="ru-RU" sz="1600"/>
            </a:p>
          </p:txBody>
        </p:sp>
        <p:sp>
          <p:nvSpPr>
            <p:cNvPr id="88088" name="Text Box 12"/>
            <p:cNvSpPr txBox="1">
              <a:spLocks noChangeArrowheads="1"/>
            </p:cNvSpPr>
            <p:nvPr/>
          </p:nvSpPr>
          <p:spPr bwMode="auto">
            <a:xfrm>
              <a:off x="7617" y="4318"/>
              <a:ext cx="1872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Труд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в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природе</a:t>
              </a:r>
              <a:endParaRPr lang="ru-RU" altLang="ru-RU" sz="1600"/>
            </a:p>
          </p:txBody>
        </p:sp>
        <p:sp>
          <p:nvSpPr>
            <p:cNvPr id="88089" name="Text Box 13"/>
            <p:cNvSpPr txBox="1">
              <a:spLocks noChangeArrowheads="1"/>
            </p:cNvSpPr>
            <p:nvPr/>
          </p:nvSpPr>
          <p:spPr bwMode="auto">
            <a:xfrm>
              <a:off x="5820" y="5879"/>
              <a:ext cx="3732" cy="49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>
                <a:lnSpc>
                  <a:spcPct val="90000"/>
                </a:lnSpc>
              </a:pPr>
              <a:r>
                <a:rPr lang="ru-RU" altLang="ru-RU" sz="1600" b="1"/>
                <a:t>Дидактические игры: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предметные,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настольно-печатные,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словесные</a:t>
              </a:r>
            </a:p>
            <a:p>
              <a:pPr marL="0" lvl="2">
                <a:lnSpc>
                  <a:spcPct val="90000"/>
                </a:lnSpc>
                <a:buFont typeface="Symbol" pitchFamily="18" charset="2"/>
                <a:buChar char="·"/>
              </a:pPr>
              <a:r>
                <a:rPr lang="ru-RU" altLang="ru-RU" sz="1600"/>
                <a:t>игровые упражнения и игры-занятия</a:t>
              </a:r>
            </a:p>
            <a:p>
              <a:pPr marL="0" lvl="1">
                <a:lnSpc>
                  <a:spcPct val="90000"/>
                </a:lnSpc>
              </a:pPr>
              <a:r>
                <a:rPr lang="ru-RU" altLang="ru-RU" sz="1600" b="1"/>
                <a:t>Подвижные игры</a:t>
              </a:r>
            </a:p>
            <a:p>
              <a:pPr>
                <a:lnSpc>
                  <a:spcPct val="90000"/>
                </a:lnSpc>
              </a:pPr>
              <a:r>
                <a:rPr lang="ru-RU" altLang="ru-RU" sz="1600" b="1"/>
                <a:t>Творческие игры </a:t>
              </a:r>
              <a:r>
                <a:rPr lang="ru-RU" altLang="ru-RU" sz="1600"/>
                <a:t>(в т.ч. строительные)</a:t>
              </a:r>
            </a:p>
          </p:txBody>
        </p:sp>
        <p:sp>
          <p:nvSpPr>
            <p:cNvPr id="88090" name="Text Box 14"/>
            <p:cNvSpPr txBox="1">
              <a:spLocks noChangeArrowheads="1"/>
            </p:cNvSpPr>
            <p:nvPr/>
          </p:nvSpPr>
          <p:spPr bwMode="auto">
            <a:xfrm>
              <a:off x="9967" y="6176"/>
              <a:ext cx="3593" cy="17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>
                <a:lnSpc>
                  <a:spcPct val="90000"/>
                </a:lnSpc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altLang="ru-RU" sz="1600" b="1" dirty="0" smtClean="0"/>
                <a:t> Индивидуальные поручения</a:t>
              </a:r>
              <a:endParaRPr lang="ru-RU" altLang="ru-RU" sz="1600" b="1" dirty="0"/>
            </a:p>
            <a:p>
              <a:pPr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sz="1600" b="1" dirty="0" smtClean="0"/>
                <a:t> Коллективный </a:t>
              </a:r>
              <a:r>
                <a:rPr lang="ru-RU" altLang="ru-RU" sz="1600" b="1" dirty="0"/>
                <a:t>труд</a:t>
              </a:r>
              <a:endParaRPr lang="ru-RU" altLang="ru-RU" sz="1600" dirty="0"/>
            </a:p>
          </p:txBody>
        </p:sp>
        <p:sp>
          <p:nvSpPr>
            <p:cNvPr id="88091" name="Text Box 15"/>
            <p:cNvSpPr txBox="1">
              <a:spLocks noChangeArrowheads="1"/>
            </p:cNvSpPr>
            <p:nvPr/>
          </p:nvSpPr>
          <p:spPr bwMode="auto">
            <a:xfrm>
              <a:off x="11901" y="4318"/>
              <a:ext cx="3317" cy="1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 u="sng" dirty="0" smtClean="0"/>
                <a:t> Рассказ</a:t>
              </a:r>
              <a:endParaRPr lang="ru-RU" altLang="ru-RU" sz="1600" b="1" u="sng" dirty="0"/>
            </a:p>
            <a:p>
              <a:pPr marL="0" lvl="1"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 dirty="0" smtClean="0"/>
                <a:t> Беседа</a:t>
              </a:r>
              <a:endParaRPr lang="ru-RU" altLang="ru-RU" sz="1600" b="1" dirty="0"/>
            </a:p>
            <a:p>
              <a:pPr algn="ctr">
                <a:lnSpc>
                  <a:spcPct val="90000"/>
                </a:lnSpc>
                <a:buFont typeface="Times New Roman" pitchFamily="18" charset="0"/>
                <a:buChar char="•"/>
              </a:pPr>
              <a:r>
                <a:rPr lang="ru-RU" altLang="ru-RU" sz="1600" b="1" dirty="0" smtClean="0"/>
                <a:t> Чтение</a:t>
              </a:r>
              <a:endParaRPr lang="ru-RU" altLang="ru-RU" sz="1600" dirty="0"/>
            </a:p>
          </p:txBody>
        </p:sp>
        <p:sp>
          <p:nvSpPr>
            <p:cNvPr id="88092" name="Line 16"/>
            <p:cNvSpPr>
              <a:spLocks noChangeShapeType="1"/>
            </p:cNvSpPr>
            <p:nvPr/>
          </p:nvSpPr>
          <p:spPr bwMode="auto">
            <a:xfrm>
              <a:off x="3056" y="2627"/>
              <a:ext cx="0" cy="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93" name="Line 17"/>
            <p:cNvSpPr>
              <a:spLocks noChangeShapeType="1"/>
            </p:cNvSpPr>
            <p:nvPr/>
          </p:nvSpPr>
          <p:spPr bwMode="auto">
            <a:xfrm>
              <a:off x="13528" y="2566"/>
              <a:ext cx="32" cy="5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94" name="Text Box 20"/>
            <p:cNvSpPr txBox="1">
              <a:spLocks noChangeArrowheads="1"/>
            </p:cNvSpPr>
            <p:nvPr/>
          </p:nvSpPr>
          <p:spPr bwMode="auto">
            <a:xfrm>
              <a:off x="9616" y="4318"/>
              <a:ext cx="1871" cy="1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/>
                <a:t>Элемен-тарные опыты</a:t>
              </a:r>
              <a:endParaRPr lang="ru-RU" altLang="ru-RU" sz="1600"/>
            </a:p>
          </p:txBody>
        </p:sp>
        <p:sp>
          <p:nvSpPr>
            <p:cNvPr id="88095" name="Line 3"/>
            <p:cNvSpPr>
              <a:spLocks noChangeShapeType="1"/>
            </p:cNvSpPr>
            <p:nvPr/>
          </p:nvSpPr>
          <p:spPr bwMode="auto">
            <a:xfrm>
              <a:off x="8446" y="2523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12ADD-08DA-40C8-8D17-52CAF958F93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074" name="Picture 2" descr="D:\Личное\Фотографии\Фото. раб\ФОТО ДОУ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60"/>
            <a:ext cx="1913126" cy="1512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02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Группа 14"/>
          <p:cNvGrpSpPr>
            <a:grpSpLocks/>
          </p:cNvGrpSpPr>
          <p:nvPr/>
        </p:nvGrpSpPr>
        <p:grpSpPr bwMode="auto">
          <a:xfrm>
            <a:off x="282966" y="77723"/>
            <a:ext cx="8552157" cy="6464465"/>
            <a:chOff x="311388" y="76976"/>
            <a:chExt cx="8552585" cy="6464987"/>
          </a:xfrm>
        </p:grpSpPr>
        <p:grpSp>
          <p:nvGrpSpPr>
            <p:cNvPr id="90116" name="Группа 1"/>
            <p:cNvGrpSpPr>
              <a:grpSpLocks/>
            </p:cNvGrpSpPr>
            <p:nvPr/>
          </p:nvGrpSpPr>
          <p:grpSpPr bwMode="auto">
            <a:xfrm>
              <a:off x="311388" y="76976"/>
              <a:ext cx="8495875" cy="2966022"/>
              <a:chOff x="311388" y="76976"/>
              <a:chExt cx="8495875" cy="296602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11388" y="980728"/>
                <a:ext cx="2268000" cy="162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Сформировать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у ребенка представление о себе как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о представителе человеческого рода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070959" y="970328"/>
                <a:ext cx="2736304" cy="1620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На основе познания развивать творческую, свободную личность, обладающую чувством собственного достоинства и уважением к людям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758591" y="980728"/>
                <a:ext cx="3132000" cy="206227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Сформировать у ребенка представление о представление о людях, живущих на Земле, об их чувствах, поступках, правах и обязанностях; о разнообразной деятельности людей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3396" y="76976"/>
                <a:ext cx="8316000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solidFill>
                      <a:srgbClr val="C00000"/>
                    </a:solidFill>
                  </a:rPr>
                  <a:t>Задачи ознакомления дошкольников с социальным миром</a:t>
                </a:r>
              </a:p>
            </p:txBody>
          </p:sp>
        </p:grpSp>
        <p:grpSp>
          <p:nvGrpSpPr>
            <p:cNvPr id="90117" name="Группа 5"/>
            <p:cNvGrpSpPr>
              <a:grpSpLocks/>
            </p:cNvGrpSpPr>
            <p:nvPr/>
          </p:nvGrpSpPr>
          <p:grpSpPr bwMode="auto">
            <a:xfrm>
              <a:off x="311388" y="2492344"/>
              <a:ext cx="8552585" cy="1779394"/>
              <a:chOff x="311388" y="2492344"/>
              <a:chExt cx="8552585" cy="177939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34469" y="3434052"/>
                <a:ext cx="2736000" cy="5848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должны </a:t>
                </a: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нести информацию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27669" y="3450684"/>
                <a:ext cx="2736304" cy="58482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должны </a:t>
                </a: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побуждать к деятельности, поступкам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96477" y="3440674"/>
                <a:ext cx="2736000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должны </a:t>
                </a:r>
                <a:r>
                  <a:rPr lang="ru-RU" sz="16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вызывать эмоции, чувства, отношения </a:t>
                </a:r>
                <a:endParaRPr lang="ru-RU" sz="1600" b="1" dirty="0">
                  <a:ln>
                    <a:solidFill>
                      <a:schemeClr val="accent5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1388" y="2492344"/>
                <a:ext cx="8547527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Триединая функция </a:t>
                </a:r>
                <a:endParaRPr lang="ru-RU" sz="2400" b="1" dirty="0" smtClean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 smtClean="0"/>
                  <a:t>представлений </a:t>
                </a:r>
                <a:r>
                  <a:rPr lang="ru-RU" sz="2400" b="1" dirty="0"/>
                  <a:t>о социальном мире</a:t>
                </a:r>
              </a:p>
            </p:txBody>
          </p:sp>
        </p:grpSp>
        <p:grpSp>
          <p:nvGrpSpPr>
            <p:cNvPr id="90118" name="Группа 7"/>
            <p:cNvGrpSpPr>
              <a:grpSpLocks/>
            </p:cNvGrpSpPr>
            <p:nvPr/>
          </p:nvGrpSpPr>
          <p:grpSpPr bwMode="auto">
            <a:xfrm>
              <a:off x="311388" y="4325792"/>
              <a:ext cx="8552585" cy="2216171"/>
              <a:chOff x="354120" y="4325792"/>
              <a:chExt cx="8552585" cy="221617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54120" y="5156856"/>
                <a:ext cx="4068000" cy="13851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Познавательные эвристические беседы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Восприятие </a:t>
                </a: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художественной литературы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Изобразительная и конструктивная деятельность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Экспериментирование и опыты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Музыка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45648" y="5156855"/>
                <a:ext cx="4356000" cy="136971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Игры </a:t>
                </a:r>
                <a:r>
                  <a:rPr lang="ru-RU" sz="13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(сюжетно-ролевые, драматизации, подвижные)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Наблюдения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Трудовая деятельность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Праздники и развлечения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a:rPr>
                  <a:t>Индивидуальные беседы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4120" y="4325792"/>
                <a:ext cx="8552585" cy="8310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/>
                  <a:t>Формы организации образовательной деятельности</a:t>
                </a:r>
              </a:p>
            </p:txBody>
          </p:sp>
        </p:grp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5D08E-4C69-45E6-9E60-23AA218E6B0A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3266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251511" y="425718"/>
            <a:ext cx="8424177" cy="5667107"/>
            <a:chOff x="155" y="1276"/>
            <a:chExt cx="16230" cy="11720"/>
          </a:xfrm>
        </p:grpSpPr>
        <p:grpSp>
          <p:nvGrpSpPr>
            <p:cNvPr id="91140" name="Group 3"/>
            <p:cNvGrpSpPr>
              <a:grpSpLocks/>
            </p:cNvGrpSpPr>
            <p:nvPr/>
          </p:nvGrpSpPr>
          <p:grpSpPr bwMode="auto">
            <a:xfrm>
              <a:off x="432" y="3763"/>
              <a:ext cx="15953" cy="2532"/>
              <a:chOff x="432" y="4255"/>
              <a:chExt cx="15953" cy="2532"/>
            </a:xfrm>
          </p:grpSpPr>
          <p:sp>
            <p:nvSpPr>
              <p:cNvPr id="91147" name="AutoShape 4"/>
              <p:cNvSpPr>
                <a:spLocks noChangeArrowheads="1"/>
              </p:cNvSpPr>
              <p:nvPr/>
            </p:nvSpPr>
            <p:spPr bwMode="auto">
              <a:xfrm>
                <a:off x="432" y="4258"/>
                <a:ext cx="3798" cy="2529"/>
              </a:xfrm>
              <a:prstGeom prst="wedgeRoundRectCallout">
                <a:avLst>
                  <a:gd name="adj1" fmla="val 49606"/>
                  <a:gd name="adj2" fmla="val -73046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повышающие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познавательную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активность</a:t>
                </a:r>
              </a:p>
            </p:txBody>
          </p:sp>
          <p:sp>
            <p:nvSpPr>
              <p:cNvPr id="91148" name="AutoShape 5"/>
              <p:cNvSpPr>
                <a:spLocks noChangeArrowheads="1"/>
              </p:cNvSpPr>
              <p:nvPr/>
            </p:nvSpPr>
            <p:spPr bwMode="auto">
              <a:xfrm>
                <a:off x="4464" y="4258"/>
                <a:ext cx="3798" cy="2529"/>
              </a:xfrm>
              <a:prstGeom prst="wedgeRoundRectCallout">
                <a:avLst>
                  <a:gd name="adj1" fmla="val -8759"/>
                  <a:gd name="adj2" fmla="val -72060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вызывающие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эмоциональную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активность</a:t>
                </a:r>
              </a:p>
            </p:txBody>
          </p:sp>
          <p:sp>
            <p:nvSpPr>
              <p:cNvPr id="91149" name="AutoShape 6"/>
              <p:cNvSpPr>
                <a:spLocks noChangeArrowheads="1"/>
              </p:cNvSpPr>
              <p:nvPr/>
            </p:nvSpPr>
            <p:spPr bwMode="auto">
              <a:xfrm>
                <a:off x="8505" y="4255"/>
                <a:ext cx="3798" cy="2529"/>
              </a:xfrm>
              <a:prstGeom prst="wedgeRoundRectCallout">
                <a:avLst>
                  <a:gd name="adj1" fmla="val -33250"/>
                  <a:gd name="adj2" fmla="val -71856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Методы,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способствующие взаимосвязи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различных видов деятельности</a:t>
                </a:r>
              </a:p>
            </p:txBody>
          </p:sp>
          <p:sp>
            <p:nvSpPr>
              <p:cNvPr id="91150" name="AutoShape 7"/>
              <p:cNvSpPr>
                <a:spLocks noChangeArrowheads="1"/>
              </p:cNvSpPr>
              <p:nvPr/>
            </p:nvSpPr>
            <p:spPr bwMode="auto">
              <a:xfrm>
                <a:off x="12587" y="4255"/>
                <a:ext cx="3798" cy="2529"/>
              </a:xfrm>
              <a:prstGeom prst="wedgeRoundRectCallout">
                <a:avLst>
                  <a:gd name="adj1" fmla="val -40866"/>
                  <a:gd name="adj2" fmla="val -72741"/>
                  <a:gd name="adj3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Методы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 smtClean="0"/>
                  <a:t>коррекции</a:t>
                </a:r>
                <a:r>
                  <a:rPr lang="ru-RU" altLang="ru-RU" sz="1600" dirty="0"/>
                  <a:t/>
                </a:r>
                <a:br>
                  <a:rPr lang="ru-RU" altLang="ru-RU" sz="1600" dirty="0"/>
                </a:br>
                <a:r>
                  <a:rPr lang="ru-RU" altLang="ru-RU" sz="1600" dirty="0"/>
                  <a:t>и  уточнения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детских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ru-RU" sz="1600" dirty="0"/>
                  <a:t>представлений</a:t>
                </a:r>
              </a:p>
            </p:txBody>
          </p:sp>
        </p:grpSp>
        <p:grpSp>
          <p:nvGrpSpPr>
            <p:cNvPr id="91141" name="Group 8"/>
            <p:cNvGrpSpPr>
              <a:grpSpLocks/>
            </p:cNvGrpSpPr>
            <p:nvPr/>
          </p:nvGrpSpPr>
          <p:grpSpPr bwMode="auto">
            <a:xfrm>
              <a:off x="155" y="6444"/>
              <a:ext cx="16230" cy="6552"/>
              <a:chOff x="155" y="7083"/>
              <a:chExt cx="16230" cy="6552"/>
            </a:xfrm>
          </p:grpSpPr>
          <p:sp>
            <p:nvSpPr>
              <p:cNvPr id="91143" name="Text Box 9"/>
              <p:cNvSpPr txBox="1">
                <a:spLocks noChangeArrowheads="1"/>
              </p:cNvSpPr>
              <p:nvPr/>
            </p:nvSpPr>
            <p:spPr bwMode="auto">
              <a:xfrm>
                <a:off x="155" y="7083"/>
                <a:ext cx="4022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solidFill>
                      <a:srgbClr val="000000"/>
                    </a:solidFill>
                    <a:latin typeface="+mn-lt"/>
                  </a:rPr>
                  <a:t>Элементарный </a:t>
                </a:r>
                <a:br>
                  <a:rPr lang="ru-RU" altLang="ru-RU" sz="1400" dirty="0">
                    <a:solidFill>
                      <a:srgbClr val="000000"/>
                    </a:solidFill>
                    <a:latin typeface="+mn-lt"/>
                  </a:rPr>
                </a:br>
                <a:r>
                  <a:rPr lang="ru-RU" altLang="ru-RU" sz="1400" dirty="0">
                    <a:solidFill>
                      <a:srgbClr val="000000"/>
                    </a:solidFill>
                    <a:latin typeface="+mn-lt"/>
                  </a:rPr>
                  <a:t>    анализ </a:t>
                </a: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 smtClean="0">
                    <a:latin typeface="+mn-lt"/>
                  </a:rPr>
                  <a:t>Сравнение по    контрасту и  </a:t>
                </a:r>
                <a:r>
                  <a:rPr lang="ru-RU" altLang="ru-RU" sz="1400" dirty="0">
                    <a:latin typeface="+mn-lt"/>
                  </a:rPr>
                  <a:t>подобию, сходству</a:t>
                </a: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Группировка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и классификация</a:t>
                </a: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Моделирование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и конструирование</a:t>
                </a: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Ответы на вопросы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</a:t>
                </a:r>
                <a:r>
                  <a:rPr lang="ru-RU" altLang="ru-RU" sz="1400" dirty="0" smtClean="0">
                    <a:latin typeface="+mn-lt"/>
                  </a:rPr>
                  <a:t>детей</a:t>
                </a:r>
                <a:endParaRPr lang="ru-RU" altLang="ru-RU" sz="1400" dirty="0">
                  <a:latin typeface="+mn-lt"/>
                </a:endParaRPr>
              </a:p>
              <a:p>
                <a:pPr marL="0" lvl="1" indent="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Приучение к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самостоятельному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 поиску ответов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  </a:t>
                </a:r>
                <a:r>
                  <a:rPr lang="ru-RU" altLang="ru-RU" sz="1400" dirty="0" smtClean="0">
                    <a:latin typeface="+mn-lt"/>
                  </a:rPr>
                  <a:t> на </a:t>
                </a:r>
                <a:r>
                  <a:rPr lang="ru-RU" altLang="ru-RU" sz="1400" dirty="0">
                    <a:latin typeface="+mn-lt"/>
                  </a:rPr>
                  <a:t>вопросы</a:t>
                </a:r>
              </a:p>
            </p:txBody>
          </p:sp>
          <p:sp>
            <p:nvSpPr>
              <p:cNvPr id="91144" name="Text Box 10"/>
              <p:cNvSpPr txBox="1">
                <a:spLocks noChangeArrowheads="1"/>
              </p:cNvSpPr>
              <p:nvPr/>
            </p:nvSpPr>
            <p:spPr bwMode="auto">
              <a:xfrm>
                <a:off x="4464" y="7083"/>
                <a:ext cx="3875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Воображаемая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ситуация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Придумывание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сказок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Игры-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драматизации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Сюрпризные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моменты </a:t>
                </a:r>
                <a:r>
                  <a:rPr lang="ru-RU" altLang="ru-RU" sz="1400" dirty="0">
                    <a:latin typeface="+mn-lt"/>
                  </a:rPr>
                  <a:t>и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элементы </a:t>
                </a:r>
                <a:r>
                  <a:rPr lang="ru-RU" altLang="ru-RU" sz="1400" dirty="0">
                    <a:latin typeface="+mn-lt"/>
                  </a:rPr>
                  <a:t>новизны</a:t>
                </a: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Юмор и шутка</a:t>
                </a:r>
              </a:p>
              <a:p>
                <a:pPr marL="173038" lvl="1" indent="-173038">
                  <a:lnSpc>
                    <a:spcPct val="90000"/>
                  </a:lnSpc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Сочетание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разнообразных 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средств </a:t>
                </a:r>
                <a:r>
                  <a:rPr lang="ru-RU" altLang="ru-RU" sz="1400" dirty="0">
                    <a:latin typeface="+mn-lt"/>
                  </a:rPr>
                  <a:t>на одном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занятии</a:t>
                </a:r>
                <a:endParaRPr lang="ru-RU" altLang="ru-RU" sz="1400" dirty="0">
                  <a:latin typeface="+mn-lt"/>
                </a:endParaRPr>
              </a:p>
            </p:txBody>
          </p:sp>
          <p:sp>
            <p:nvSpPr>
              <p:cNvPr id="91145" name="Text Box 11"/>
              <p:cNvSpPr txBox="1">
                <a:spLocks noChangeArrowheads="1"/>
              </p:cNvSpPr>
              <p:nvPr/>
            </p:nvSpPr>
            <p:spPr bwMode="auto">
              <a:xfrm>
                <a:off x="8617" y="7083"/>
                <a:ext cx="3884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Прием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предложения </a:t>
                </a:r>
                <a:r>
                  <a:rPr lang="ru-RU" altLang="ru-RU" sz="1400" dirty="0">
                    <a:latin typeface="+mn-lt"/>
                  </a:rPr>
                  <a:t>и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</a:t>
                </a:r>
                <a:r>
                  <a:rPr lang="ru-RU" altLang="ru-RU" sz="1400" dirty="0" smtClean="0">
                    <a:latin typeface="+mn-lt"/>
                  </a:rPr>
                  <a:t>обучения </a:t>
                </a:r>
                <a:r>
                  <a:rPr lang="ru-RU" altLang="ru-RU" sz="1400" dirty="0">
                    <a:latin typeface="+mn-lt"/>
                  </a:rPr>
                  <a:t>способу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</a:t>
                </a:r>
                <a:r>
                  <a:rPr lang="ru-RU" altLang="ru-RU" sz="1400" dirty="0" smtClean="0">
                    <a:latin typeface="+mn-lt"/>
                  </a:rPr>
                  <a:t>связи </a:t>
                </a:r>
                <a:r>
                  <a:rPr lang="ru-RU" altLang="ru-RU" sz="1400" dirty="0">
                    <a:latin typeface="+mn-lt"/>
                  </a:rPr>
                  <a:t>разных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>
                    <a:latin typeface="+mn-lt"/>
                  </a:rPr>
                  <a:t> видов деятельности</a:t>
                </a: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Перспективное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планирование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Перспектива,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направленная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на </a:t>
                </a:r>
                <a:r>
                  <a:rPr lang="ru-RU" altLang="ru-RU" sz="1400" dirty="0">
                    <a:latin typeface="+mn-lt"/>
                  </a:rPr>
                  <a:t>последующую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деятельность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  <a:tabLst>
                    <a:tab pos="173038" algn="l"/>
                  </a:tabLst>
                </a:pPr>
                <a:r>
                  <a:rPr lang="ru-RU" altLang="ru-RU" sz="1400" dirty="0">
                    <a:latin typeface="+mn-lt"/>
                  </a:rPr>
                  <a:t>Беседа</a:t>
                </a:r>
              </a:p>
            </p:txBody>
          </p:sp>
          <p:sp>
            <p:nvSpPr>
              <p:cNvPr id="91146" name="Text Box 12"/>
              <p:cNvSpPr txBox="1">
                <a:spLocks noChangeArrowheads="1"/>
              </p:cNvSpPr>
              <p:nvPr/>
            </p:nvSpPr>
            <p:spPr bwMode="auto">
              <a:xfrm>
                <a:off x="12816" y="7083"/>
                <a:ext cx="3569" cy="655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96969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Повторение</a:t>
                </a: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Наблюдение </a:t>
                </a: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 err="1" smtClean="0">
                    <a:latin typeface="+mn-lt"/>
                  </a:rPr>
                  <a:t>Экспериментиро</a:t>
                </a:r>
                <a:r>
                  <a:rPr lang="ru-RU" altLang="ru-RU" sz="1400" dirty="0" smtClean="0">
                    <a:latin typeface="+mn-lt"/>
                  </a:rPr>
                  <a:t>-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err="1" smtClean="0">
                    <a:latin typeface="+mn-lt"/>
                  </a:rPr>
                  <a:t>вание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Создание </a:t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проблемных </a:t>
                </a:r>
                <a:r>
                  <a:rPr lang="ru-RU" altLang="ru-RU" sz="1400" dirty="0">
                    <a:latin typeface="+mn-lt"/>
                  </a:rPr>
                  <a:t/>
                </a:r>
                <a:br>
                  <a:rPr lang="ru-RU" altLang="ru-RU" sz="1400" dirty="0">
                    <a:latin typeface="+mn-lt"/>
                  </a:rPr>
                </a:br>
                <a:r>
                  <a:rPr lang="ru-RU" altLang="ru-RU" sz="1400" dirty="0" smtClean="0">
                    <a:latin typeface="+mn-lt"/>
                  </a:rPr>
                  <a:t>ситуаций</a:t>
                </a:r>
                <a:endParaRPr lang="ru-RU" altLang="ru-RU" sz="1400" dirty="0">
                  <a:latin typeface="+mn-lt"/>
                </a:endParaRPr>
              </a:p>
              <a:p>
                <a:pPr marL="173038" lvl="1" indent="-173038">
                  <a:lnSpc>
                    <a:spcPct val="90000"/>
                  </a:lnSpc>
                  <a:spcAft>
                    <a:spcPts val="600"/>
                  </a:spcAft>
                  <a:buSzPts val="1400"/>
                  <a:buFont typeface="Wingdings" pitchFamily="2" charset="2"/>
                  <a:buChar char="§"/>
                </a:pPr>
                <a:r>
                  <a:rPr lang="ru-RU" altLang="ru-RU" sz="1400" dirty="0">
                    <a:latin typeface="+mn-lt"/>
                  </a:rPr>
                  <a:t>Беседа</a:t>
                </a:r>
              </a:p>
            </p:txBody>
          </p:sp>
        </p:grpSp>
        <p:sp>
          <p:nvSpPr>
            <p:cNvPr id="91142" name="Text Box 13" descr="Газетная бумага"/>
            <p:cNvSpPr txBox="1">
              <a:spLocks noChangeArrowheads="1"/>
            </p:cNvSpPr>
            <p:nvPr/>
          </p:nvSpPr>
          <p:spPr bwMode="auto">
            <a:xfrm>
              <a:off x="155" y="1276"/>
              <a:ext cx="16230" cy="159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b="1" dirty="0">
                  <a:solidFill>
                    <a:srgbClr val="C00000"/>
                  </a:solidFill>
                  <a:latin typeface="+mj-lt"/>
                </a:rPr>
                <a:t>МЕТОДЫ, ПОЗВОЛЯЮЩИЕ ПЕДАГОГУ НАИБОЛЕЕ </a:t>
              </a:r>
              <a:r>
                <a:rPr lang="ru-RU" b="1" dirty="0" smtClean="0">
                  <a:solidFill>
                    <a:srgbClr val="C00000"/>
                  </a:solidFill>
                  <a:latin typeface="+mj-lt"/>
                </a:rPr>
                <a:t>ЭФФЕКТИВНО  </a:t>
              </a:r>
              <a:r>
                <a:rPr lang="ru-RU" b="1" dirty="0">
                  <a:solidFill>
                    <a:srgbClr val="C00000"/>
                  </a:solidFill>
                  <a:latin typeface="+mj-lt"/>
                </a:rPr>
                <a:t>ПРОВОДИТЬ РАБОТУ ПО ОЗНАКОМЛЕНИЮ ДЕТЕЙ С СОЦИАЛЬНЫМ МИРОМ</a:t>
              </a:r>
              <a:endParaRPr lang="ru-RU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A1026-5F17-484F-B224-739E1D71783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9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 презентации. 2 часть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746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3325998"/>
              </p:ext>
            </p:extLst>
          </p:nvPr>
        </p:nvGraphicFramePr>
        <p:xfrm>
          <a:off x="323528" y="631657"/>
          <a:ext cx="8496944" cy="563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880320"/>
                <a:gridCol w="2448272"/>
              </a:tblGrid>
              <a:tr h="1156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«От рождения до школы»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«Мозаика»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«Разноцветная планета»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4448917">
                <a:tc>
                  <a:txBody>
                    <a:bodyPr/>
                    <a:lstStyle/>
                    <a:p>
                      <a:endParaRPr kumimoji="0"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познавательно-исследовательской деятельности</a:t>
                      </a: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Первичные представления об объектах окружающего мира. 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Сенсорное развитие. 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Проектная деятельность. 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Дидактические игры.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к социокультурным ценностям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Овладение познавательно-исследовательской деятельностью</a:t>
                      </a: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Сенсорное развитие.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Познавательно-исследовательская деятельность.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Конструирование.</a:t>
                      </a: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познавательно-исследовательской и продуктивной (конструктивной) деятельности</a:t>
                      </a:r>
                    </a:p>
                    <a:p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Познание. Исследование и конструирование </a:t>
                      </a:r>
                      <a:endParaRPr kumimoji="0"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Сенсорное развитие</a:t>
                      </a: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Познание. </a:t>
                      </a:r>
                      <a:r>
                        <a:rPr kumimoji="0" lang="ru-RU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Сенсорика</a:t>
                      </a:r>
                      <a:endParaRPr kumimoji="0" lang="ru-RU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97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746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7475757"/>
              </p:ext>
            </p:extLst>
          </p:nvPr>
        </p:nvGraphicFramePr>
        <p:xfrm>
          <a:off x="323528" y="631656"/>
          <a:ext cx="8496944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592288"/>
              </a:tblGrid>
              <a:tr h="113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«От рождения до школы»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«Мозаика»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«Разноцветная планета»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4571919">
                <a:tc>
                  <a:txBody>
                    <a:bodyPr/>
                    <a:lstStyle/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элементарных математических представлений</a:t>
                      </a: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и счет. 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Величина. 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Форма. 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Ориентировка в пространстве. 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Ориентировка во времени. </a:t>
                      </a: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с миром природы</a:t>
                      </a:r>
                    </a:p>
                    <a:p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Представления детей о природе.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Сезонные изменения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элементарных математических представлений</a:t>
                      </a:r>
                    </a:p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Количественные представления и счёт.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Величина.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Геометрические представления.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Ориентировка в пространстве. 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Ориентировка во времени.</a:t>
                      </a:r>
                    </a:p>
                    <a:p>
                      <a:endParaRPr kumimoji="0" lang="ru-RU" sz="16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Природное окружение.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 животных и мир растений.</a:t>
                      </a: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Сезонные наблюдения (неживая природа)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элементарных математических представлений.</a:t>
                      </a: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Познание. Математические представления</a:t>
                      </a:r>
                      <a:endParaRPr kumimoji="0" lang="ru-RU" sz="11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целостной картины мира, расширение кругозора.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Познание. Картина мира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45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A401D-1587-4176-BD03-62B785160B5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7544" y="476672"/>
            <a:ext cx="8229600" cy="427033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Примерная структура предъявления содержания образовательной области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1403648" y="1090604"/>
            <a:ext cx="6768752" cy="5146708"/>
            <a:chOff x="1475086" y="1428736"/>
            <a:chExt cx="6768752" cy="5146708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357554" y="2285992"/>
              <a:ext cx="2214578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Принципы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3071802" y="1857364"/>
              <a:ext cx="1428760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2357422" y="1428736"/>
              <a:ext cx="1439862" cy="395288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Цель</a:t>
              </a: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5238734" y="1428736"/>
              <a:ext cx="1439863" cy="431800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Задачи</a:t>
              </a:r>
              <a:endParaRPr lang="ru-RU" sz="2400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797284" y="1679561"/>
              <a:ext cx="14414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518009" y="3786190"/>
              <a:ext cx="0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654409" y="4143380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Методы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3357554" y="3214686"/>
              <a:ext cx="2439996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Направления 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4572000" y="2857496"/>
              <a:ext cx="0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 bwMode="auto">
            <a:xfrm>
              <a:off x="4500562" y="4643446"/>
              <a:ext cx="1071570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 bwMode="auto">
            <a:xfrm rot="10800000" flipV="1">
              <a:off x="3428992" y="4643446"/>
              <a:ext cx="108267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4845064" y="5143512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Формы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0" name="Text Box 3"/>
            <p:cNvSpPr txBox="1">
              <a:spLocks noChangeArrowheads="1"/>
            </p:cNvSpPr>
            <p:nvPr/>
          </p:nvSpPr>
          <p:spPr bwMode="auto">
            <a:xfrm>
              <a:off x="2416172" y="5143512"/>
              <a:ext cx="1727200" cy="4318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E6128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Средства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 bwMode="auto">
            <a:xfrm>
              <a:off x="3230547" y="5643578"/>
              <a:ext cx="1198577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 bwMode="auto">
            <a:xfrm rot="10800000" flipV="1">
              <a:off x="4500562" y="5643578"/>
              <a:ext cx="1296988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 bwMode="auto">
            <a:xfrm rot="10800000" flipV="1">
              <a:off x="4643438" y="1928802"/>
              <a:ext cx="13303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 Box 3"/>
            <p:cNvSpPr txBox="1">
              <a:spLocks noChangeArrowheads="1"/>
            </p:cNvSpPr>
            <p:nvPr/>
          </p:nvSpPr>
          <p:spPr bwMode="auto">
            <a:xfrm>
              <a:off x="1475086" y="6143644"/>
              <a:ext cx="6768752" cy="43180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205867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Содержание (по возрастным группам)  </a:t>
              </a:r>
              <a:endPara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79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229600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Содержательный раздел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1354" y="1472872"/>
            <a:ext cx="814313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Описание образовательной деятельности, форм, способов, методов и средств реализации Программы по пяти образовательным областям (включая описание части, формируемой участниками образовательных отношений)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Особенности образовательной деятельности разных видов детской деятельности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Способы и направления поддержки детской инициативы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Особенности взаимодействия педагогического коллектива с семьями воспитанников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Диагностика (мониторинг) – 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иные характеристики</a:t>
            </a:r>
            <a:endParaRPr lang="ru-RU" i="1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08720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2.11.2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90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0507611"/>
              </p:ext>
            </p:extLst>
          </p:nvPr>
        </p:nvGraphicFramePr>
        <p:xfrm>
          <a:off x="428596" y="1857364"/>
          <a:ext cx="8429684" cy="419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Игровая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разыгрывание сюжетных действий из жизни людей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развивающие игры, в том числе и компьютерные 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сюжетно-ролевые игры: 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дидактические игры: ____________________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игры-путешествия: ______________________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предметные игры, игры-имитации ____________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Познавательно-исследовательская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исследования объектов окружающего мира через наблюдение _______________________________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экспериментирование: 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ситуативный разговор: 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обсуждение проблемных ситуаций: 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12" y="-2738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" y="83671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Особенности образовательной деятельности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разных видов детской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(дошкольный возраст: 3 года – 8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512" y="2662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" y="840194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Особенности образовательной деятельности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разных видов детской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(дошкольный возраст: 3 года – 8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0785629"/>
              </p:ext>
            </p:extLst>
          </p:nvPr>
        </p:nvGraphicFramePr>
        <p:xfrm>
          <a:off x="428596" y="1857364"/>
          <a:ext cx="8429684" cy="443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деятельность, организация сотрудничества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овладение навыками взаимодействия с другими детьми и со взрослыми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навыков общения: доброжелательного отношения и интереса к другим детям, умения вести диалог, согласовывать свои действия и мнения с потребностями других, умение помогать товарищу и самому принимать помощь, умение решать конфликты адекватными способами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Восприятие художественной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литературы и фольклора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слушание книг и рассматривание иллюстраций; обсуждение произведений: 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просмотр и обсуждение мультфильмов: 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разгадывание загадок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обсуждение пословиц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драматизация фрагментов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разучивание песен, стихов и загадок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6331639"/>
              </p:ext>
            </p:extLst>
          </p:nvPr>
        </p:nvGraphicFramePr>
        <p:xfrm>
          <a:off x="428596" y="2182218"/>
          <a:ext cx="8429684" cy="314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1517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Примеры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6699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Конструирование из разных материалов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модели и макеты: __________________________</a:t>
                      </a:r>
                      <a:endParaRPr lang="ru-RU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коллективные проекты: 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Изобразительная</a:t>
                      </a:r>
                      <a:endParaRPr lang="ru-RU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отражение впечатлений от слушания произведений и просмотра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мультфильмов во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всех видах продуктивной деятельности (рисование, лепка, аппликация)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Двигательная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подвижные игры: ___________________________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Самообслуживание и элементарный бытовой труд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 помещении и на улице, как в режимной деятельности, так и в самостоятельной деятельности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12" y="2662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" y="840194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Особенности образовательной деятельности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разных видов детской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(дошкольный возраст: 3 года – 8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229600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Содержательный раздел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1354" y="1472872"/>
            <a:ext cx="814313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Описание образовательной деятельности, форм, способов, методов и средств реализации Программы по пяти образовательным областям (включая описание части, формируемой участниками образовательных отношений)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Особенности образовательной деятельности разных видов детской деятельности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+ Способы и направления поддержки детской инициативы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Особенности взаимодействия педагогического коллектива с семьями воспитанников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Диагностика (мониторинг) – 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иные характеристики</a:t>
            </a:r>
            <a:endParaRPr lang="ru-RU" i="1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08720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2.11.2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90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155E-78CB-40CB-96BE-D8A08E9FA7E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8080" y="692696"/>
            <a:ext cx="8534400" cy="7588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Способы поддержки детской инициативы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освоении образовательной области «Познавательное развитие»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809328"/>
            <a:ext cx="8820472" cy="45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2"/>
                </a:solidFill>
              </a:rPr>
              <a:t>3 - 4 года </a:t>
            </a:r>
            <a:r>
              <a:rPr lang="ru-RU" sz="2300" dirty="0" smtClean="0">
                <a:solidFill>
                  <a:schemeClr val="accent2"/>
                </a:solidFill>
              </a:rPr>
              <a:t>(</a:t>
            </a:r>
            <a:r>
              <a:rPr lang="ru-RU" sz="2300" dirty="0" smtClean="0">
                <a:solidFill>
                  <a:srgbClr val="C00000"/>
                </a:solidFill>
              </a:rPr>
              <a:t>Приоритетная  </a:t>
            </a:r>
            <a:r>
              <a:rPr lang="ru-RU" sz="2300" dirty="0">
                <a:solidFill>
                  <a:srgbClr val="C00000"/>
                </a:solidFill>
              </a:rPr>
              <a:t>сфера инициативы – продуктивная </a:t>
            </a:r>
            <a:r>
              <a:rPr lang="ru-RU" sz="2300" dirty="0" smtClean="0">
                <a:solidFill>
                  <a:srgbClr val="C00000"/>
                </a:solidFill>
              </a:rPr>
              <a:t>деятельность)</a:t>
            </a:r>
            <a:endParaRPr lang="ru-RU" sz="2300" b="1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Использовать в работе с детьми формы и методы, побуждающие детей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к различной степени активности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Проводить индивидуальные беседы познавательной направленности</a:t>
            </a:r>
          </a:p>
          <a:p>
            <a:pPr lvl="1">
              <a:buFont typeface="Arial" pitchFamily="34" charset="0"/>
              <a:buChar char="•"/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4 - 5 лет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sz="2300" dirty="0" smtClean="0">
                <a:solidFill>
                  <a:srgbClr val="C00000"/>
                </a:solidFill>
              </a:rPr>
              <a:t>Приоритетная </a:t>
            </a:r>
            <a:r>
              <a:rPr lang="ru-RU" sz="2300" dirty="0">
                <a:solidFill>
                  <a:srgbClr val="C00000"/>
                </a:solidFill>
              </a:rPr>
              <a:t>сфера инициативы – познание окружающего </a:t>
            </a:r>
            <a:r>
              <a:rPr lang="ru-RU" sz="2300" dirty="0" smtClean="0">
                <a:solidFill>
                  <a:srgbClr val="C00000"/>
                </a:solidFill>
              </a:rPr>
              <a:t>мира)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Создавать условия для проявления познавательной активности детей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Использовать в работе с детьми методы и приемы, активизирующие детей на самостоятельную поисковую деятельность (детское экспериментирование)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Поощрять возникновение у детей индивидуальных познавательных интересов и предпочтений, активно использовать их в индивидуальной работе с каждым ребёнком</a:t>
            </a:r>
          </a:p>
          <a:p>
            <a:pPr lvl="1">
              <a:buFont typeface="Arial" pitchFamily="34" charset="0"/>
              <a:buChar char="•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5 - 8 лет </a:t>
            </a:r>
            <a:r>
              <a:rPr lang="ru-RU" dirty="0" smtClean="0">
                <a:solidFill>
                  <a:srgbClr val="C00000"/>
                </a:solidFill>
              </a:rPr>
              <a:t>(5-6 лет: п</a:t>
            </a:r>
            <a:r>
              <a:rPr lang="ru-RU" sz="2600" dirty="0" smtClean="0">
                <a:solidFill>
                  <a:srgbClr val="C00000"/>
                </a:solidFill>
              </a:rPr>
              <a:t>риоритетная </a:t>
            </a:r>
            <a:r>
              <a:rPr lang="ru-RU" sz="2600" dirty="0">
                <a:solidFill>
                  <a:srgbClr val="C00000"/>
                </a:solidFill>
              </a:rPr>
              <a:t>сфера инициативы – </a:t>
            </a:r>
            <a:r>
              <a:rPr lang="ru-RU" sz="2600" dirty="0" err="1">
                <a:solidFill>
                  <a:srgbClr val="C00000"/>
                </a:solidFill>
              </a:rPr>
              <a:t>внеситуативно</a:t>
            </a:r>
            <a:r>
              <a:rPr lang="ru-RU" sz="2600" dirty="0">
                <a:solidFill>
                  <a:srgbClr val="C00000"/>
                </a:solidFill>
              </a:rPr>
              <a:t>-личностное </a:t>
            </a:r>
            <a:r>
              <a:rPr lang="ru-RU" sz="2600" dirty="0" smtClean="0">
                <a:solidFill>
                  <a:srgbClr val="C00000"/>
                </a:solidFill>
              </a:rPr>
              <a:t>общение. 6-8 лет: п</a:t>
            </a:r>
            <a:r>
              <a:rPr lang="ru-RU" sz="2400" dirty="0" smtClean="0">
                <a:solidFill>
                  <a:srgbClr val="C00000"/>
                </a:solidFill>
              </a:rPr>
              <a:t>риоритетная </a:t>
            </a:r>
            <a:r>
              <a:rPr lang="ru-RU" sz="2400" dirty="0">
                <a:solidFill>
                  <a:srgbClr val="C00000"/>
                </a:solidFill>
              </a:rPr>
              <a:t>сфера инициативы – </a:t>
            </a:r>
            <a:r>
              <a:rPr lang="ru-RU" sz="2400" dirty="0" smtClean="0">
                <a:solidFill>
                  <a:srgbClr val="C00000"/>
                </a:solidFill>
              </a:rPr>
              <a:t>научение)</a:t>
            </a:r>
            <a:endParaRPr lang="ru-RU" sz="2600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Развивать и поддерживать активность, инициативность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самостоятельность в познавательной (поисковой) деятельности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Поощрять и поддерживать индивидуальные познавательные интересы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предпочтения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0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A1829-F794-413D-8B0C-B682BBC24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229600" cy="427037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Содержательный раздел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285860"/>
            <a:ext cx="846445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Описание образовательной деятельности, форм, способов, методов и средств реализации Программы по пяти образовательным областям (включая описание части, формируемой участниками образовательных отношений)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Особенности образовательной деятельности разных видов детской деятельности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+ Способы и направления поддержки детской инициативы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Особенности взаимодействия педагогического коллектива с семьями воспитанников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Диагностика (мониторинг) –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иные характеристики</a:t>
            </a:r>
            <a:endParaRPr lang="ru-RU" b="1" i="1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08720"/>
            <a:ext cx="678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lvl="1" indent="-366713"/>
            <a:r>
              <a:rPr lang="ru-RU" altLang="ru-RU" sz="20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п. 2.11.2 </a:t>
            </a:r>
            <a:r>
              <a:rPr lang="ru-RU" alt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ФГОС ДО</a:t>
            </a:r>
            <a:endParaRPr lang="ru-RU" altLang="ru-RU" sz="20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57159" y="4412704"/>
            <a:ext cx="8102630" cy="1752600"/>
          </a:xfrm>
          <a:prstGeom prst="rect">
            <a:avLst/>
          </a:prstGeom>
        </p:spPr>
        <p:txBody>
          <a:bodyPr rtlCol="0" anchor="b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Образовательная область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«Познавательное развитие»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0" name="Picture 2" descr="D:\Личное\Фотографии\Фото. раб\ФОТО ДОУ\Рисунок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6" y="620688"/>
            <a:ext cx="5255568" cy="3941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00108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образовательной программы</a:t>
            </a:r>
            <a:endParaRPr lang="ru-RU" sz="4800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4000496" y="5929330"/>
            <a:ext cx="4786346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effectLst/>
                <a:latin typeface="Arial" charset="0"/>
              </a:rPr>
              <a:t>ФГОС ДО, </a:t>
            </a: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2.11.3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5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285720" y="500042"/>
          <a:ext cx="846274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142844" y="142852"/>
          <a:ext cx="928694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85720" y="1188441"/>
            <a:ext cx="885831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Программно-методический комплекс дошкольного образования «Мозаичный ПАРК» (ПООП «Мозаика»)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Пособия данного комплекса адресованы: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руководителям организаций, методистам, воспитателям;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педагогам: логопедам, дефектологам, психологам, музыкальным руководителям и др.;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родителям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Игры, книги, развивающие тетради адресованы: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детям разных возрастных групп;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детям </a:t>
            </a:r>
            <a:r>
              <a:rPr lang="ru-RU" alt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5—7</a:t>
            </a: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лет для подготовки к обучению в школе</a:t>
            </a:r>
          </a:p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2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Оборудование предназначено</a:t>
            </a:r>
            <a:r>
              <a:rPr lang="ru-RU" altLang="ru-RU" sz="22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для развивающей предметно-пространственной среды детского сада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0" y="9767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7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Обеспеченность методическими материалами </a:t>
            </a:r>
          </a:p>
          <a:p>
            <a:pPr algn="ctr">
              <a:defRPr/>
            </a:pPr>
            <a:r>
              <a:rPr lang="ru-RU" altLang="ru-RU" sz="27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 средствами обучения и воспитания</a:t>
            </a:r>
            <a:endParaRPr lang="ru-RU" altLang="ru-RU" sz="27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BFAF-6EB7-45DC-B60E-92A4EA6949A8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85720" y="858640"/>
            <a:ext cx="878687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58775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Материалы и оборудование для игровой деятельности: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Атрибуты для сюжетно-ролевых игр;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Бусы-шнуровки;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Вкладыши в ассортименте;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Гигантская мозаика и т.д.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Материалы и оборудование для продуктивной деятельности: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Альбомы для рисования в ассортименте;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Глина для детского творчества;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Карандаши, мелки, фломастеры в ассортименте;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Краски гуашевые в ассортименте и т.д.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Материалы и оборудование для познавательно-исследовательской деятельности: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Большой дидактический куб;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Головоломки в ассортименте;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Детский садовый инвентарь;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Игровые наборы для песка и воды и т.д.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Материалы и оборудование для двигательной активности: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Балансиры в ассортименте;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Детский игровой тоннель «Забавный бочонок»;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Детская качалка «Птички»;</a:t>
            </a:r>
          </a:p>
          <a:p>
            <a:pPr indent="-358775">
              <a:buClr>
                <a:schemeClr val="accent3"/>
              </a:buClr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 Качели-карусели «Олень» и т.д.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0" y="2623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Примерный перечень оборудования, обеспечивающего реализацию ПООП «Мозаика»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BFAF-6EB7-45DC-B60E-92A4EA6949A8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0452657"/>
              </p:ext>
            </p:extLst>
          </p:nvPr>
        </p:nvGraphicFramePr>
        <p:xfrm>
          <a:off x="214280" y="1000107"/>
          <a:ext cx="8715440" cy="534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719"/>
                <a:gridCol w="921190"/>
                <a:gridCol w="779383"/>
                <a:gridCol w="566858"/>
                <a:gridCol w="566858"/>
                <a:gridCol w="566858"/>
                <a:gridCol w="566858"/>
                <a:gridCol w="566858"/>
                <a:gridCol w="566858"/>
              </a:tblGrid>
              <a:tr h="1606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 образовательном учреждении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2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Приём детей. Осмотр.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Игры. Труд. Творчество детей. Слушание художественной литературы. Индивидуальная работа с детьми. Общение. Самостоятельная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08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Bookman Old Style" pitchFamily="18" charset="0"/>
                          <a:ea typeface="Calibri"/>
                          <a:cs typeface="Times New Roman"/>
                        </a:rPr>
                        <a:t>40</a:t>
                      </a:r>
                      <a:endParaRPr lang="ru-RU" sz="16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Утренняя гимнастика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08.10-08.15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8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Самообслуживание. Дежурство </a:t>
                      </a: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(вводится со средней группы – вторая половина учебного года)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Культурно-гигиенические процедуры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08.15-08.20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97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7097231"/>
              </p:ext>
            </p:extLst>
          </p:nvPr>
        </p:nvGraphicFramePr>
        <p:xfrm>
          <a:off x="214281" y="1000109"/>
          <a:ext cx="8715436" cy="521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814"/>
                <a:gridCol w="760096"/>
                <a:gridCol w="532067"/>
                <a:gridCol w="760096"/>
                <a:gridCol w="532067"/>
                <a:gridCol w="684086"/>
                <a:gridCol w="580812"/>
                <a:gridCol w="635340"/>
                <a:gridCol w="456058"/>
              </a:tblGrid>
              <a:tr h="135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3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Подготовка к завтраку. Завтрак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08.20-08.40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3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Культурно-гигиенические процедуры. Игры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08.40-09.00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6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Непосредственно образовательная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09.00-09.40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25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8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Перерывы между НОД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Совместная деятельность. Слушание, беседы, игры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09.40-10.00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3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575993"/>
              </p:ext>
            </p:extLst>
          </p:nvPr>
        </p:nvGraphicFramePr>
        <p:xfrm>
          <a:off x="214281" y="928671"/>
          <a:ext cx="8715438" cy="54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814"/>
                <a:gridCol w="760096"/>
                <a:gridCol w="532068"/>
                <a:gridCol w="760096"/>
                <a:gridCol w="532068"/>
                <a:gridCol w="684086"/>
                <a:gridCol w="580812"/>
                <a:gridCol w="635340"/>
                <a:gridCol w="456058"/>
              </a:tblGrid>
              <a:tr h="1696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Дневной сон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12.50-15.00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1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Постепенный подъём. Культурно-гигиенические воздушно-водные процедуры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15.00-15.15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Полдник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15.15-15.35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Непосредственно образовательная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Самостоятельная деятельность, игры, досуги, общение по интересам, театрализация, индивидуальная работа и т.д.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15.15-16.15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+mj-lt"/>
                          <a:ea typeface="Calibri"/>
                          <a:cs typeface="Times New Roman"/>
                        </a:rPr>
                        <a:t>60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44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Режим дня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_______________________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холодный период года)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Режим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работы: 10,5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часов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8206818"/>
              </p:ext>
            </p:extLst>
          </p:nvPr>
        </p:nvGraphicFramePr>
        <p:xfrm>
          <a:off x="214282" y="1000109"/>
          <a:ext cx="8786874" cy="537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755"/>
                <a:gridCol w="766326"/>
                <a:gridCol w="536428"/>
                <a:gridCol w="766326"/>
                <a:gridCol w="536428"/>
                <a:gridCol w="689693"/>
                <a:gridCol w="585573"/>
                <a:gridCol w="640549"/>
                <a:gridCol w="459796"/>
              </a:tblGrid>
              <a:tr h="1428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Вторая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младшая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4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Подгото-витель-ная</a:t>
                      </a: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 школе группа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Прогулка 2. Командные игры-эстафеты. </a:t>
                      </a: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Подвижные игры. Развлечения на улице. Индивидуальная работа с детьми по основным движениям. Самостоятельные игры.  Постепенный уход домой.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16.15-18.00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4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 непосредственно образовательную деятельность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 прогулку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225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68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 самостоятельную деятельность (без учёта времени на самостоятельные игры на прогулке)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180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Режим дома: </a:t>
                      </a:r>
                      <a:r>
                        <a:rPr lang="ru-RU" sz="11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прогулка, ужин, спокойные игры, культурно-гигиенические процедуры.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Ночной сон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18.00-20.40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20.40-06.30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9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42852"/>
          <a:ext cx="8786874" cy="6256782"/>
        </p:xfrm>
        <a:graphic>
          <a:graphicData uri="http://schemas.openxmlformats.org/drawingml/2006/table">
            <a:tbl>
              <a:tblPr/>
              <a:tblGrid>
                <a:gridCol w="4249390"/>
                <a:gridCol w="2122241"/>
                <a:gridCol w="2415243"/>
              </a:tblGrid>
              <a:tr h="321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Прием, осмотр, игры, дежурство, зарядка, </a:t>
                      </a:r>
                      <a:endParaRPr lang="ru-RU" sz="105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гигиенические 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процедуры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7.00 — 8.30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(игры — 40 мин)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завтраку 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8.30 — 8.40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Завтрак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8.40 — 9.10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</a:t>
                      </a: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 занятиям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9.10 — 9.15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Занятия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9.15 — 9.45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занятия по 30 мин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   с 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перерывом 10 </a:t>
                      </a: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 (физкультминутка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(1ч )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9.45 — 9.55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9.55 —10.25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прогулке,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10.25 —12.25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Прогулка 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(игры, наблюдения, труд),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 50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Возвращение 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 прогулки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обеду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12.25 —12.35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Обед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12.35 —13.15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ко сну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13.15 —13.25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Дневной сон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13.25 — 15.25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Постепенный подъем, воздушные и водные процедуры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15.25 — 15.45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полднику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15.45 — 15.55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Полдник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15.55 — 16.15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Занятия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Игры, досуг, организованная совместная образовательная деятельность, самостоятельная деятельность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16.15 — 16.45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прогулке,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прогулка,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возвращение с прогулки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16.45 — 18.05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мин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 10 мин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к ужину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18.05 — 18.15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Ужин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18.15 — 18.35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Игры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18.35 — 19.00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 мин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Уход детей домой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19.00</a:t>
                      </a: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073" marR="39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Общий подсчет времени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1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непрерывную образовательную деятельность (занятия)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ч 30 мин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прогулку 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ч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3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самостоятельную деятельность детей (игры (без учета времени игр на прогулке), подготовка к образовательной деятельности, личная гигиена)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 50 мин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сон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ч</a:t>
                      </a: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98463" y="333375"/>
            <a:ext cx="8353425" cy="118745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b="1"/>
              <a:t>Основная цель</a:t>
            </a:r>
            <a:endParaRPr lang="en-US" sz="2800" b="1"/>
          </a:p>
          <a:p>
            <a:pPr algn="ctr" eaLnBrk="1" hangingPunct="1">
              <a:lnSpc>
                <a:spcPct val="90000"/>
              </a:lnSpc>
            </a:pPr>
            <a:r>
              <a:rPr lang="ru-RU" b="1"/>
              <a:t>развитие познавательных интересов и познавательных способностей детей, которые можно подразделить на сенсорные, интеллектуально-познавательные и интеллектуально-творческие</a:t>
            </a:r>
            <a:endParaRPr lang="ru-RU"/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395288" y="1916113"/>
            <a:ext cx="8353425" cy="4319587"/>
            <a:chOff x="984" y="2470"/>
            <a:chExt cx="13153" cy="6805"/>
          </a:xfrm>
        </p:grpSpPr>
        <p:sp>
          <p:nvSpPr>
            <p:cNvPr id="78854" name="Text Box 4"/>
            <p:cNvSpPr txBox="1">
              <a:spLocks noChangeArrowheads="1"/>
            </p:cNvSpPr>
            <p:nvPr/>
          </p:nvSpPr>
          <p:spPr bwMode="auto">
            <a:xfrm>
              <a:off x="984" y="2470"/>
              <a:ext cx="13153" cy="6805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sz="2800" b="1"/>
                <a:t>Задачи познавательного развития</a:t>
              </a:r>
              <a:br>
                <a:rPr lang="ru-RU" sz="2800" b="1"/>
              </a:br>
              <a:r>
                <a:rPr lang="ru-RU" sz="1600" b="1"/>
                <a:t>в федеральном государственном образовательном стандарте дошкольного образования</a:t>
              </a:r>
              <a:endParaRPr lang="ru-RU" sz="1600"/>
            </a:p>
          </p:txBody>
        </p:sp>
        <p:grpSp>
          <p:nvGrpSpPr>
            <p:cNvPr id="78855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78860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Развитие интересов детей, любознательности и познавательной мотивации</a:t>
                </a:r>
                <a:endParaRPr lang="ru-RU" sz="1600"/>
              </a:p>
            </p:txBody>
          </p:sp>
          <p:sp>
            <p:nvSpPr>
              <p:cNvPr id="78861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познавательных действий, становление сознания</a:t>
                </a:r>
                <a:endParaRPr lang="ru-RU" sz="1600"/>
              </a:p>
            </p:txBody>
          </p:sp>
          <p:sp>
            <p:nvSpPr>
              <p:cNvPr id="78862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 dirty="0"/>
                  <a:t>Р</a:t>
                </a:r>
                <a:r>
                  <a:rPr lang="en-US" sz="1600" b="1" dirty="0" err="1"/>
                  <a:t>азвитие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воображения</a:t>
                </a:r>
                <a:r>
                  <a:rPr lang="en-US" sz="1600" b="1" dirty="0"/>
                  <a:t> и </a:t>
                </a:r>
                <a:r>
                  <a:rPr lang="en-US" sz="1600" b="1" dirty="0" err="1"/>
                  <a:t>творческой</a:t>
                </a:r>
                <a:r>
                  <a:rPr lang="ru-RU" sz="1600" b="1" dirty="0"/>
                  <a:t> </a:t>
                </a:r>
                <a:r>
                  <a:rPr lang="en-US" sz="1600" b="1" dirty="0" err="1"/>
                  <a:t>активности</a:t>
                </a:r>
                <a:endParaRPr lang="ru-RU" sz="1600" dirty="0"/>
              </a:p>
            </p:txBody>
          </p:sp>
        </p:grpSp>
        <p:grpSp>
          <p:nvGrpSpPr>
            <p:cNvPr id="78856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78857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sz="1600"/>
              </a:p>
            </p:txBody>
          </p:sp>
          <p:sp>
            <p:nvSpPr>
              <p:cNvPr id="78858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78859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sz="1600" b="1"/>
                  <a:t>об особенностях её природы, многообразии стран и народов</a:t>
                </a:r>
                <a:endParaRPr lang="ru-RU" sz="1600"/>
              </a:p>
            </p:txBody>
          </p:sp>
        </p:grpSp>
      </p:grpSp>
      <p:sp>
        <p:nvSpPr>
          <p:cNvPr id="78852" name="AutoShape 5"/>
          <p:cNvSpPr>
            <a:spLocks noChangeArrowheads="1"/>
          </p:cNvSpPr>
          <p:nvPr/>
        </p:nvSpPr>
        <p:spPr bwMode="auto">
          <a:xfrm>
            <a:off x="4435475" y="1557338"/>
            <a:ext cx="280988" cy="358775"/>
          </a:xfrm>
          <a:prstGeom prst="downArrow">
            <a:avLst>
              <a:gd name="adj1" fmla="val 39102"/>
              <a:gd name="adj2" fmla="val 55666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C8C5-8C6B-4CA4-8B03-8113E0EA369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7286644" y="1357298"/>
            <a:ext cx="1571604" cy="4286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2.4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7286644" y="6072206"/>
            <a:ext cx="1571604" cy="4286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  <a:effectLst>
            <a:outerShdw dist="172739" dir="1026164" sx="125000" sy="125000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99"/>
                </a:solidFill>
                <a:latin typeface="Arial" charset="0"/>
              </a:rPr>
              <a:t>п. 2.6</a:t>
            </a:r>
            <a:endParaRPr lang="ru-RU" sz="3600" b="1" dirty="0">
              <a:solidFill>
                <a:srgbClr val="33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8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0" y="2623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Примерный вариант режима двигательной активности (ПООП ДО «От рождения до школы»)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BFAF-6EB7-45DC-B60E-92A4EA6949A8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286676" cy="563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74"/>
          <p:cNvGraphicFramePr>
            <a:graphicFrameLocks noGrp="1"/>
          </p:cNvGraphicFramePr>
          <p:nvPr/>
        </p:nvGraphicFramePr>
        <p:xfrm>
          <a:off x="214315" y="1071546"/>
          <a:ext cx="8786841" cy="5385787"/>
        </p:xfrm>
        <a:graphic>
          <a:graphicData uri="http://schemas.openxmlformats.org/drawingml/2006/table">
            <a:tbl>
              <a:tblPr/>
              <a:tblGrid>
                <a:gridCol w="2143107"/>
                <a:gridCol w="2357454"/>
                <a:gridCol w="2571768"/>
                <a:gridCol w="1714512"/>
              </a:tblGrid>
              <a:tr h="457399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Блоки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Сентябрь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Ноябрь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28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Тематичес-кие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недели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Домашние животные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Дикие животные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Игра и игрушки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294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проектов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Безопасная дорога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Красивый участок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848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Сезонные явления                          в природе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Сентябрь - рябинник,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хмурень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листопадник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Октябрь -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листобой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мокрохвост,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свадебник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Ноябрь - подзимник, грудень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367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Праздники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День знаний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День дошкольного работника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Международный день красоты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Международный день музыки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Всемирный день животных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Международный день врача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День народного единства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День матери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30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Традиции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Экскурсия                              в школу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Экскурсия                              в осенний парк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Папа, мама, я – дружная семья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15874"/>
            <a:ext cx="9144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Традиционные события, праздники, мероприятия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428604"/>
            <a:ext cx="86439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Комплексно-тематический план на _________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_______________________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группа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4422116"/>
              </p:ext>
            </p:extLst>
          </p:nvPr>
        </p:nvGraphicFramePr>
        <p:xfrm>
          <a:off x="285720" y="2143116"/>
          <a:ext cx="8507287" cy="246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1481874"/>
                <a:gridCol w="1500198"/>
                <a:gridCol w="2571768"/>
                <a:gridCol w="1934991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Дата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Тема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Содержание/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задачи                 (</a:t>
                      </a:r>
                      <a:r>
                        <a:rPr lang="ru-RU" sz="2400" dirty="0">
                          <a:effectLst/>
                        </a:rPr>
                        <a:t>по выбору ОУ)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Варианты итоговых </a:t>
                      </a:r>
                      <a:r>
                        <a:rPr lang="ru-RU" sz="2400" dirty="0" err="1" smtClean="0">
                          <a:effectLst/>
                        </a:rPr>
                        <a:t>меропри-ятий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93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3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10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 t="3750"/>
          <a:stretch>
            <a:fillRect/>
          </a:stretch>
        </p:blipFill>
        <p:spPr bwMode="auto">
          <a:xfrm>
            <a:off x="857224" y="642918"/>
            <a:ext cx="721523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4285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A50021"/>
                </a:solidFill>
                <a:latin typeface="+mj-lt"/>
              </a:rPr>
              <a:t>Недельный план образовательной деятельности</a:t>
            </a:r>
            <a:endParaRPr lang="ru-RU" altLang="ru-RU" sz="2400" b="1" dirty="0">
              <a:solidFill>
                <a:srgbClr val="A5002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S730168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2617788"/>
            <a:ext cx="5654675" cy="4022725"/>
          </a:xfrm>
        </p:spPr>
      </p:pic>
      <p:pic>
        <p:nvPicPr>
          <p:cNvPr id="21507" name="Picture 14" descr="S7301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7864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7301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925" y="2605088"/>
            <a:ext cx="56546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Рисунок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1000"/>
            <a:ext cx="14811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8600" y="4572000"/>
            <a:ext cx="2743200" cy="1616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>
              <a:solidFill>
                <a:srgbClr val="002060"/>
              </a:solidFill>
            </a:endParaRPr>
          </a:p>
          <a:p>
            <a:pPr algn="ctr"/>
            <a:r>
              <a:rPr lang="ru-RU" sz="3600" b="1">
                <a:solidFill>
                  <a:srgbClr val="002060"/>
                </a:solidFill>
              </a:rPr>
              <a:t>ФГОС ДО (п. 2.8)</a:t>
            </a:r>
            <a:endParaRPr lang="ru-RU" sz="700" b="1">
              <a:solidFill>
                <a:srgbClr val="002060"/>
              </a:solidFill>
            </a:endParaRPr>
          </a:p>
          <a:p>
            <a:pPr algn="ctr"/>
            <a:endParaRPr lang="ru-RU" sz="11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31753"/>
            <a:ext cx="84969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A50021"/>
                </a:solidFill>
              </a:rPr>
              <a:t>Особенности организации развивающей предметно-пространственной среды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00034" y="2357430"/>
            <a:ext cx="5643602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содержательно-насыщенная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трансформируемая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полифункциональная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вариативная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доступная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безопасная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8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85720" y="214290"/>
            <a:ext cx="864399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A50021"/>
                </a:solidFill>
                <a:latin typeface="+mj-lt"/>
                <a:cs typeface="Times New Roman" pitchFamily="18" charset="0"/>
              </a:rPr>
              <a:t>ПООП ДО «От рождения до школы»</a:t>
            </a:r>
            <a:endParaRPr lang="ru-RU" altLang="ru-RU" sz="22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ru-RU" sz="2200" dirty="0" smtClean="0"/>
              <a:t>• уголок для сюжетно-ролевых игр;</a:t>
            </a:r>
          </a:p>
          <a:p>
            <a:r>
              <a:rPr lang="ru-RU" sz="2200" dirty="0" smtClean="0"/>
              <a:t>• уголок </a:t>
            </a:r>
            <a:r>
              <a:rPr lang="ru-RU" sz="2200" dirty="0" err="1" smtClean="0"/>
              <a:t>ряжения</a:t>
            </a:r>
            <a:r>
              <a:rPr lang="ru-RU" sz="2200" dirty="0" smtClean="0"/>
              <a:t> (для театрализованных игр);</a:t>
            </a:r>
          </a:p>
          <a:p>
            <a:r>
              <a:rPr lang="ru-RU" sz="2200" dirty="0" smtClean="0"/>
              <a:t>• книжный уголок;</a:t>
            </a:r>
          </a:p>
          <a:p>
            <a:r>
              <a:rPr lang="ru-RU" sz="2200" dirty="0" smtClean="0"/>
              <a:t>• зона для настольно-печатных игр;</a:t>
            </a:r>
          </a:p>
          <a:p>
            <a:r>
              <a:rPr lang="ru-RU" sz="2200" dirty="0" smtClean="0"/>
              <a:t>• выставка (детского рисунка, детского творчества, изделий народных мастеров и т. д.);</a:t>
            </a:r>
          </a:p>
          <a:p>
            <a:r>
              <a:rPr lang="ru-RU" sz="2200" dirty="0" smtClean="0"/>
              <a:t>• уголок природы (наблюдений за природой);</a:t>
            </a:r>
          </a:p>
          <a:p>
            <a:r>
              <a:rPr lang="ru-RU" sz="2200" dirty="0" smtClean="0"/>
              <a:t>• спортивный уголок;</a:t>
            </a:r>
          </a:p>
          <a:p>
            <a:r>
              <a:rPr lang="ru-RU" sz="2200" dirty="0" smtClean="0"/>
              <a:t>• уголок для игр с песком;</a:t>
            </a:r>
          </a:p>
          <a:p>
            <a:r>
              <a:rPr lang="ru-RU" sz="2200" dirty="0" smtClean="0"/>
              <a:t>• уголки для разнообразных видов самостоятельной деятельности детей — конструктивной, изобразительной, музыкальной и др.;</a:t>
            </a:r>
          </a:p>
          <a:p>
            <a:r>
              <a:rPr lang="ru-RU" sz="2200" dirty="0" smtClean="0"/>
              <a:t>• игровой центр с крупными мягкими конструкциями (блоки, домики, тоннели и пр.) для легкого изменения игрового пространства;</a:t>
            </a:r>
          </a:p>
          <a:p>
            <a:r>
              <a:rPr lang="ru-RU" sz="2200" dirty="0" smtClean="0"/>
              <a:t>• игровой уголок (с игрушками, строительным материалом)</a:t>
            </a:r>
            <a:endParaRPr lang="ru-RU" altLang="ru-RU" sz="22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B50-FB0E-434B-84A2-597DC367A2BE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964488" cy="954914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200" b="1" dirty="0" smtClean="0">
                <a:solidFill>
                  <a:schemeClr val="accent2"/>
                </a:solidFill>
              </a:rPr>
              <a:t>Развивающая </a:t>
            </a:r>
            <a:br>
              <a:rPr lang="ru-RU" altLang="ru-RU" sz="3200" b="1" dirty="0" smtClean="0">
                <a:solidFill>
                  <a:schemeClr val="accent2"/>
                </a:solidFill>
              </a:rPr>
            </a:br>
            <a:r>
              <a:rPr lang="ru-RU" altLang="ru-RU" sz="3200" b="1" dirty="0" smtClean="0">
                <a:solidFill>
                  <a:schemeClr val="accent2"/>
                </a:solidFill>
              </a:rPr>
              <a:t>предметно-пространственная среда </a:t>
            </a:r>
            <a:endParaRPr lang="ru-RU" sz="3200" b="1" dirty="0"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/>
        </p:nvGraphicFramePr>
        <p:xfrm>
          <a:off x="142844" y="1142984"/>
          <a:ext cx="8750332" cy="5358644"/>
        </p:xfrm>
        <a:graphic>
          <a:graphicData uri="http://schemas.openxmlformats.org/drawingml/2006/table">
            <a:tbl>
              <a:tblPr/>
              <a:tblGrid>
                <a:gridCol w="3796521"/>
                <a:gridCol w="4953811"/>
              </a:tblGrid>
              <a:tr h="543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помещения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Функциональное использование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Оснащение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171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Групповые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комнаты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Сюжетно-ролевые 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Самообслуживание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Трудовая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Самостоятельная творческая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природой, труд в природе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Детская мебель для практической деятельности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Книжный уголок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Уголок для изобразительной детской деятельности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Игровая мебель. Атрибуты для сюжетно-ролевых игр «Семья», «Магазин», «Парикмахерская», «Больница», «Ателье», «Библиотека», «Школа»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Природный уголок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Конструкторы различных видов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Головоломки, мозаики,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пазлы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настольно-печатные игры, лото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Развивающие игры по математике, логике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Различные виды театров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17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ru-RU" sz="17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Спальное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помещение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Дневной сон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Игровая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Гимнастика после сна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Спальная мебель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Физкультурное оборудование для гимнастики после сна: ребристая дорожка, массажные коврики и мячи, резиновые кольца и кубики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/>
        </p:nvGraphicFramePr>
        <p:xfrm>
          <a:off x="214282" y="214290"/>
          <a:ext cx="8642350" cy="6143668"/>
        </p:xfrm>
        <a:graphic>
          <a:graphicData uri="http://schemas.openxmlformats.org/drawingml/2006/table">
            <a:tbl>
              <a:tblPr/>
              <a:tblGrid>
                <a:gridCol w="3817938"/>
                <a:gridCol w="4824412"/>
              </a:tblGrid>
              <a:tr h="582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помещения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Функциональное использование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Оснащение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5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Комната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развивающих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Сенсорное развитие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Развитие речи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окружающим миром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Ознакомление с художественной литературой и художественно-прикладным творчеством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Развитие элементарных математических представлений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Обучение грамоте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Развитие элементарных историко-географических представлений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Дидактические игры на развитие психических функций – мышления, внимания, памяти, воображения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Дидактические материалы по 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сенсорике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математике, развитию речи, обучению грамоте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Глобус «вода-суша», глобус «материки»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Географический глобус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Географическая карта мира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Карта России, карта Москвы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Глобус звездного неба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Муляжи овощей и фруктов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Календарь погоды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Плакаты и наборы дидактических наглядных материалов с изображением животных, птиц, насекомых, обитателей морей и рек, рептилий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Магнитофон, аудиозаписи, телевизор, видеоплеер, видеокассеты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Детская мебель для практической деятельности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159A3-0F38-42F0-9AD4-56B217B106CD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6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/>
        </p:nvGraphicFramePr>
        <p:xfrm>
          <a:off x="250825" y="250825"/>
          <a:ext cx="8642350" cy="6092596"/>
        </p:xfrm>
        <a:graphic>
          <a:graphicData uri="http://schemas.openxmlformats.org/drawingml/2006/table">
            <a:tbl>
              <a:tblPr/>
              <a:tblGrid>
                <a:gridCol w="3168650"/>
                <a:gridCol w="5473700"/>
              </a:tblGrid>
              <a:tr h="487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помещения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Функциональное использование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Оснащение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40478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Методический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кабинет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Осуществление методической помощи педагогам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Организация консультаций, семинаров, педагогических советов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Выставка дидактических и методических материалов для организации работы с детьми по различным направлениям развития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Выставка изделий народно-прикладного искусства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Библиотека педагогической и методической литературы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Библиотека периодических изданий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Пособия для занятий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Опыт работы педагогов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Материалы консультаций, семинаров, семинаров-практикумов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Демонстрационный, раздаточный материал для занятий с детьми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Иллюстративный материал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Изделия народных промыслов: Дымково, Городец, Гжель, Хохлома, Палех, 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Жостово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матрешки, 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богородские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игрушки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Скульптуры малых форм (глина, дерево)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Игрушки, муляжи, гербарии, коллекции семян растений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570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Кабинет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логопеда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Занятия по коррекции речи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Консультативная работа с родителями по коррекции речи детей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Большое настенное зеркало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Дополнительное освещение у зеркала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Стол и стулья для логопеда и детей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Шкаф для методической литературы, пособий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Наборное полотно, 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фланелеграф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Wingdings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Индивидуальные зеркала для детей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9936-529D-4898-88DF-3E9A1D4213C3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4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928" y="116713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Примерной ООП «От рождения до школы»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72816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Развитие</a:t>
            </a:r>
            <a:r>
              <a:rPr lang="ru-RU" dirty="0"/>
              <a:t> познавательных </a:t>
            </a:r>
            <a:r>
              <a:rPr lang="ru-RU" dirty="0">
                <a:solidFill>
                  <a:srgbClr val="C00000"/>
                </a:solidFill>
              </a:rPr>
              <a:t>интересов детей</a:t>
            </a:r>
            <a:r>
              <a:rPr lang="ru-RU" dirty="0"/>
              <a:t>, расширение опыта ориентировки в окружающем, сенсорное развитие, развитие </a:t>
            </a:r>
            <a:r>
              <a:rPr lang="ru-RU" dirty="0">
                <a:solidFill>
                  <a:srgbClr val="C00000"/>
                </a:solidFill>
              </a:rPr>
              <a:t>любознательности и познавательной мотивации</a:t>
            </a:r>
            <a:r>
              <a:rPr lang="ru-RU" dirty="0"/>
              <a:t>; </a:t>
            </a:r>
            <a:r>
              <a:rPr lang="ru-RU" dirty="0">
                <a:solidFill>
                  <a:srgbClr val="C00000"/>
                </a:solidFill>
              </a:rPr>
              <a:t>формирование познавательных действий, становление сознания</a:t>
            </a:r>
            <a:r>
              <a:rPr lang="ru-RU" dirty="0"/>
              <a:t>; </a:t>
            </a:r>
            <a:r>
              <a:rPr lang="ru-RU" dirty="0">
                <a:solidFill>
                  <a:srgbClr val="C00000"/>
                </a:solidFill>
              </a:rPr>
              <a:t>развитие воображения и творческой активности</a:t>
            </a:r>
            <a:r>
              <a:rPr lang="ru-RU" dirty="0"/>
              <a:t>; </a:t>
            </a:r>
            <a:r>
              <a:rPr lang="ru-RU" dirty="0">
                <a:solidFill>
                  <a:srgbClr val="C00000"/>
                </a:solidFill>
              </a:rPr>
  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причинах и следствиях и др.)</a:t>
            </a:r>
            <a:r>
              <a:rPr lang="ru-RU" dirty="0"/>
              <a:t>.</a:t>
            </a:r>
          </a:p>
          <a:p>
            <a:r>
              <a:rPr lang="ru-RU" dirty="0"/>
              <a:t>Развитие восприятия, внимания, памяти, наблюдательности, способности анализировать, сравнивать, выделять характерные, существенные признаки предметов и явлений окружающего мира; умения устанавливать простейшие связи между предметами и явлениями, делать простейшие обобщения.</a:t>
            </a:r>
          </a:p>
          <a:p>
            <a:r>
              <a:rPr lang="ru-RU" dirty="0"/>
              <a:t>Ознакомление с окружающим социальным миром, расширение кругозора детей, формирование целостной картины мира</a:t>
            </a:r>
            <a:r>
              <a:rPr lang="ru-RU" dirty="0" smtClean="0"/>
              <a:t>.</a:t>
            </a:r>
          </a:p>
          <a:p>
            <a:r>
              <a:rPr lang="ru-RU" dirty="0"/>
              <a:t>Формирование первичных представлений </a:t>
            </a:r>
            <a:r>
              <a:rPr lang="ru-RU" dirty="0">
                <a:solidFill>
                  <a:srgbClr val="C00000"/>
                </a:solidFill>
              </a:rPr>
              <a:t>о малой родине и Отечестве</a:t>
            </a:r>
            <a:r>
              <a:rPr lang="ru-RU" dirty="0"/>
              <a:t>, </a:t>
            </a:r>
            <a:r>
              <a:rPr lang="ru-RU" dirty="0">
                <a:solidFill>
                  <a:srgbClr val="C00000"/>
                </a:solidFill>
              </a:rPr>
              <a:t>представлений о социокультурных ценностях нашего народа, об отечественных традициях и праздниках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10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9936-529D-4898-88DF-3E9A1D4213C3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07950" y="214290"/>
            <a:ext cx="9036050" cy="887413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Единое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образовательное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пространство детства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642909" y="1268413"/>
            <a:ext cx="8072495" cy="5083945"/>
            <a:chOff x="1107885" y="1772682"/>
            <a:chExt cx="6940641" cy="4559765"/>
          </a:xfrm>
        </p:grpSpPr>
        <p:grpSp>
          <p:nvGrpSpPr>
            <p:cNvPr id="5" name="Группа 19"/>
            <p:cNvGrpSpPr/>
            <p:nvPr/>
          </p:nvGrpSpPr>
          <p:grpSpPr>
            <a:xfrm>
              <a:off x="3783322" y="2364982"/>
              <a:ext cx="1696618" cy="1473665"/>
              <a:chOff x="3622499" y="2364982"/>
              <a:chExt cx="1696618" cy="1473665"/>
            </a:xfrm>
            <a:gradFill flip="none" rotWithShape="1">
              <a:gsLst>
                <a:gs pos="0">
                  <a:srgbClr val="FF99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grpSpPr>
          <p:sp>
            <p:nvSpPr>
              <p:cNvPr id="14" name="Овал 13"/>
              <p:cNvSpPr/>
              <p:nvPr/>
            </p:nvSpPr>
            <p:spPr>
              <a:xfrm>
                <a:off x="3622499" y="2364982"/>
                <a:ext cx="1696618" cy="1473665"/>
              </a:xfrm>
              <a:prstGeom prst="ellipse">
                <a:avLst/>
              </a:prstGeom>
              <a:grpFill/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cs typeface="Times New Roman" pitchFamily="18" charset="0"/>
                  </a:rPr>
                  <a:t>ДОУ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66186" y="2937411"/>
                <a:ext cx="857298" cy="4140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>
                    <a:latin typeface="+mn-lt"/>
                    <a:cs typeface="Times New Roman" pitchFamily="18" charset="0"/>
                  </a:rPr>
                  <a:t>ДОУ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106405" y="3110172"/>
              <a:ext cx="2593394" cy="590433"/>
            </a:xfrm>
            <a:custGeom>
              <a:avLst/>
              <a:gdLst>
                <a:gd name="connsiteX0" fmla="*/ 0 w 3384375"/>
                <a:gd name="connsiteY0" fmla="*/ 0 h 369332"/>
                <a:gd name="connsiteX1" fmla="*/ 3384375 w 3384375"/>
                <a:gd name="connsiteY1" fmla="*/ 0 h 369332"/>
                <a:gd name="connsiteX2" fmla="*/ 3384375 w 3384375"/>
                <a:gd name="connsiteY2" fmla="*/ 369332 h 369332"/>
                <a:gd name="connsiteX3" fmla="*/ 0 w 3384375"/>
                <a:gd name="connsiteY3" fmla="*/ 369332 h 369332"/>
                <a:gd name="connsiteX4" fmla="*/ 0 w 3384375"/>
                <a:gd name="connsiteY4" fmla="*/ 0 h 369332"/>
                <a:gd name="connsiteX0" fmla="*/ 18107 w 3402482"/>
                <a:gd name="connsiteY0" fmla="*/ 0 h 378385"/>
                <a:gd name="connsiteX1" fmla="*/ 3402482 w 3402482"/>
                <a:gd name="connsiteY1" fmla="*/ 0 h 378385"/>
                <a:gd name="connsiteX2" fmla="*/ 3402482 w 3402482"/>
                <a:gd name="connsiteY2" fmla="*/ 369332 h 378385"/>
                <a:gd name="connsiteX3" fmla="*/ 0 w 3402482"/>
                <a:gd name="connsiteY3" fmla="*/ 378385 h 378385"/>
                <a:gd name="connsiteX4" fmla="*/ 18107 w 3402482"/>
                <a:gd name="connsiteY4" fmla="*/ 0 h 37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482" h="378385">
                  <a:moveTo>
                    <a:pt x="18107" y="0"/>
                  </a:moveTo>
                  <a:lnTo>
                    <a:pt x="3402482" y="0"/>
                  </a:lnTo>
                  <a:lnTo>
                    <a:pt x="3402482" y="369332"/>
                  </a:lnTo>
                  <a:lnTo>
                    <a:pt x="0" y="378385"/>
                  </a:lnTo>
                  <a:lnTo>
                    <a:pt x="18107" y="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Учреждения здравоохранения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46887" y="1772682"/>
              <a:ext cx="3090912" cy="579695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Общеобразовательные учреждения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5685" y="4671588"/>
              <a:ext cx="2731147" cy="579691"/>
            </a:xfrm>
            <a:prstGeom prst="rect">
              <a:avLst/>
            </a:prstGeom>
            <a:ln/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Семейные дошкольные группы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2139" y="4607515"/>
              <a:ext cx="2863232" cy="828130"/>
            </a:xfrm>
            <a:prstGeom prst="rect">
              <a:avLst/>
            </a:prstGeom>
            <a:ln/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ИП, оказывающие услуги присмотра и ухода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7822" y="5504317"/>
              <a:ext cx="3377015" cy="82813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Учреждения дополнительного образования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6645593" y="3430551"/>
              <a:ext cx="2468501" cy="337364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Ресурсные центры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0534" y="3838647"/>
              <a:ext cx="3816613" cy="5796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cs typeface="Times New Roman" pitchFamily="18" charset="0"/>
                </a:rPr>
                <a:t>Модернизация инфраструктуры ДОУ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854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r>
              <a:rPr lang="en-US" sz="1000" b="1">
                <a:solidFill>
                  <a:schemeClr val="tx2"/>
                </a:solidFill>
                <a:latin typeface="+mn-lt"/>
              </a:rPr>
              <a:t>www.themegallery.com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/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000" b="1">
                <a:solidFill>
                  <a:schemeClr val="tx2"/>
                </a:solidFill>
                <a:latin typeface="+mn-lt"/>
              </a:rPr>
              <a:t>Company Logo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333375"/>
            <a:ext cx="8640959" cy="52482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Аспекты образовательной среды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предметно-пространственная развивающая образовательная среда</a:t>
            </a: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характер взаимодействия со взрослыми</a:t>
            </a:r>
          </a:p>
          <a:p>
            <a:pPr marL="0" indent="0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характер взаимодействия с другими детьми</a:t>
            </a: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система отношений ребёнка к миру, к другим людям, к себе самому</a:t>
            </a:r>
          </a:p>
        </p:txBody>
      </p:sp>
    </p:spTree>
    <p:extLst>
      <p:ext uri="{BB962C8B-B14F-4D97-AF65-F5344CB8AC3E}">
        <p14:creationId xmlns="" xmlns:p14="http://schemas.microsoft.com/office/powerpoint/2010/main" val="2308130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r>
              <a:rPr lang="en-US" sz="1000" b="1">
                <a:solidFill>
                  <a:schemeClr val="tx2"/>
                </a:solidFill>
                <a:latin typeface="+mn-lt"/>
              </a:rPr>
              <a:t>www.themegallery.com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/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000" b="1">
                <a:solidFill>
                  <a:schemeClr val="tx2"/>
                </a:solidFill>
                <a:latin typeface="+mn-lt"/>
              </a:rPr>
              <a:t>Company Logo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333375"/>
            <a:ext cx="8640959" cy="52482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Решение программных образовательных задач предусматривается в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рамках непосредственно образовательной деятельности</a:t>
            </a: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образовательной деятельности, осуществляемой    в ходе режимных моментов</a:t>
            </a: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самостоятельной деятельности дошкольников</a:t>
            </a:r>
          </a:p>
          <a:p>
            <a:pPr marL="0" indent="0" eaLnBrk="1" hangingPunct="1">
              <a:buClr>
                <a:srgbClr val="C00000"/>
              </a:buClr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взаимодействии с семьями детей по реализации основной общеобразовательной программы дошкольного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08130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290"/>
            <a:ext cx="9144000" cy="45881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1800" dirty="0" smtClean="0">
                <a:solidFill>
                  <a:schemeClr val="accent3"/>
                </a:solidFill>
              </a:rPr>
              <a:t> СТРУКТУРА  ОБРАЗОВАТЕЛЬНОГО ПРОЦЕССА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025525"/>
            <a:ext cx="8713788" cy="5832475"/>
            <a:chOff x="1017" y="1152"/>
            <a:chExt cx="3735" cy="24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49175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6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7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49172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3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4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60" name="Text Box 12"/>
            <p:cNvSpPr txBox="1">
              <a:spLocks noChangeArrowheads="1"/>
            </p:cNvSpPr>
            <p:nvPr/>
          </p:nvSpPr>
          <p:spPr bwMode="gray">
            <a:xfrm>
              <a:off x="2339" y="1549"/>
              <a:ext cx="1109" cy="6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Snap ITC" pitchFamily="82" charset="0"/>
                </a:rPr>
                <a:t>НОД –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Snap ITC" pitchFamily="82" charset="0"/>
                </a:rPr>
                <a:t>Непосредственно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Snap ITC" pitchFamily="82" charset="0"/>
                </a:rPr>
                <a:t>образовательная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Snap ITC" pitchFamily="82" charset="0"/>
                </a:rPr>
                <a:t>деятельность </a:t>
              </a:r>
              <a:endParaRPr lang="en-US" sz="1400" b="1" dirty="0">
                <a:solidFill>
                  <a:schemeClr val="bg1"/>
                </a:solidFill>
                <a:latin typeface="Snap ITC" pitchFamily="82" charset="0"/>
              </a:endParaRPr>
            </a:p>
          </p:txBody>
        </p:sp>
        <p:sp>
          <p:nvSpPr>
            <p:cNvPr id="49161" name="Text Box 13"/>
            <p:cNvSpPr txBox="1">
              <a:spLocks noChangeArrowheads="1"/>
            </p:cNvSpPr>
            <p:nvPr/>
          </p:nvSpPr>
          <p:spPr bwMode="gray">
            <a:xfrm>
              <a:off x="1740" y="2240"/>
              <a:ext cx="79" cy="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1400">
                <a:solidFill>
                  <a:srgbClr val="FFFFFF"/>
                </a:solidFill>
                <a:latin typeface="Snap ITC" pitchFamily="82" charset="0"/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49169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0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1" name="AutoShape 17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6D440E"/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63" name="Text Box 18"/>
            <p:cNvSpPr txBox="1">
              <a:spLocks noChangeArrowheads="1"/>
            </p:cNvSpPr>
            <p:nvPr/>
          </p:nvSpPr>
          <p:spPr bwMode="gray">
            <a:xfrm>
              <a:off x="3725" y="2200"/>
              <a:ext cx="611" cy="5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ОД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в ходе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режимных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Snap ITC" pitchFamily="82" charset="0"/>
                </a:rPr>
                <a:t>моментов</a:t>
              </a:r>
              <a:endParaRPr lang="en-US" sz="2000" b="1" dirty="0">
                <a:solidFill>
                  <a:schemeClr val="bg1"/>
                </a:solidFill>
                <a:latin typeface="Snap ITC" pitchFamily="82" charset="0"/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49166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7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68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2F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65" name="Text Box 23"/>
            <p:cNvSpPr txBox="1">
              <a:spLocks noChangeArrowheads="1"/>
            </p:cNvSpPr>
            <p:nvPr/>
          </p:nvSpPr>
          <p:spPr bwMode="gray">
            <a:xfrm>
              <a:off x="2860" y="2817"/>
              <a:ext cx="79" cy="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1400">
                <a:solidFill>
                  <a:srgbClr val="FFFFFF"/>
                </a:solidFill>
                <a:latin typeface="Snap ITC" pitchFamily="82" charset="0"/>
              </a:endParaRPr>
            </a:p>
          </p:txBody>
        </p:sp>
      </p:grpSp>
      <p:sp>
        <p:nvSpPr>
          <p:cNvPr id="49156" name="Rectangle 25"/>
          <p:cNvSpPr>
            <a:spLocks noChangeArrowheads="1"/>
          </p:cNvSpPr>
          <p:nvPr/>
        </p:nvSpPr>
        <p:spPr bwMode="auto">
          <a:xfrm>
            <a:off x="3203575" y="4365625"/>
            <a:ext cx="2232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nap ITC" pitchFamily="82" charset="0"/>
              </a:rPr>
              <a:t>Самостоятельная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Snap ITC" pitchFamily="82" charset="0"/>
              </a:rPr>
              <a:t>деятельность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Snap ITC" pitchFamily="82" charset="0"/>
              </a:rPr>
              <a:t> детей</a:t>
            </a:r>
          </a:p>
        </p:txBody>
      </p:sp>
      <p:sp>
        <p:nvSpPr>
          <p:cNvPr id="49157" name="Rectangle 26"/>
          <p:cNvSpPr>
            <a:spLocks noChangeArrowheads="1"/>
          </p:cNvSpPr>
          <p:nvPr/>
        </p:nvSpPr>
        <p:spPr bwMode="auto">
          <a:xfrm>
            <a:off x="611188" y="3213100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Snap ITC" pitchFamily="82" charset="0"/>
              </a:rPr>
              <a:t>Взаимодействие с семьями детей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pPr algn="ctr"/>
            <a:r>
              <a:rPr lang="ru-RU" smtClean="0"/>
              <a:t>Образовательные задачи </a:t>
            </a:r>
            <a:r>
              <a:rPr lang="ru-RU" smtClean="0">
                <a:solidFill>
                  <a:srgbClr val="FF0000"/>
                </a:solidFill>
              </a:rPr>
              <a:t>решаются в процессе:</a:t>
            </a:r>
          </a:p>
        </p:txBody>
      </p:sp>
      <p:graphicFrame>
        <p:nvGraphicFramePr>
          <p:cNvPr id="67626" name="Group 42"/>
          <p:cNvGraphicFramePr>
            <a:graphicFrameLocks noGrp="1"/>
          </p:cNvGraphicFramePr>
          <p:nvPr>
            <p:ph sz="half" idx="4294967295"/>
          </p:nvPr>
        </p:nvGraphicFramePr>
        <p:xfrm>
          <a:off x="1366838" y="1928801"/>
          <a:ext cx="6991375" cy="4294481"/>
        </p:xfrm>
        <a:graphic>
          <a:graphicData uri="http://schemas.openxmlformats.org/drawingml/2006/table">
            <a:tbl>
              <a:tblPr/>
              <a:tblGrid>
                <a:gridCol w="1683981"/>
                <a:gridCol w="2976936"/>
                <a:gridCol w="2330458"/>
              </a:tblGrid>
              <a:tr h="120380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Совместной деятельности ребенка со взрослым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Самостоя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тельной деятельности детей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395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 ходе режимных моментов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 непосредственно образовательной деятельности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(в процессе организации детских видов деятельности)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514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НОД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реализуется через </a:t>
            </a:r>
            <a:r>
              <a:rPr lang="ru-RU" sz="4000" dirty="0" smtClean="0">
                <a:solidFill>
                  <a:srgbClr val="FF0000"/>
                </a:solidFill>
              </a:rPr>
              <a:t>организацию различных видов детской деятельности</a:t>
            </a:r>
            <a:r>
              <a:rPr lang="ru-RU" sz="4000" dirty="0" smtClean="0">
                <a:solidFill>
                  <a:srgbClr val="002060"/>
                </a:solidFill>
              </a:rPr>
              <a:t> или их интеграцию с использованием </a:t>
            </a:r>
            <a:r>
              <a:rPr lang="ru-RU" sz="4000" dirty="0" smtClean="0">
                <a:solidFill>
                  <a:srgbClr val="FF0000"/>
                </a:solidFill>
              </a:rPr>
              <a:t>разнообразных форм и методов работы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/>
              <a:t>Модель организации образовательной деятельности с детьми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900613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«Совместная деятельность взрослого и детей»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образовательная деятельность, осуществляемая в процессе организации различных видов детской деятельности </a:t>
            </a:r>
            <a:r>
              <a:rPr lang="ru-RU" b="1" i="1" dirty="0" smtClean="0"/>
              <a:t>(игровой, коммуникативной, трудовой, познавательно-исследовательской, продуктивной,  музыкально-художественной, чтения).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/>
              <a:t>	</a:t>
            </a:r>
            <a:r>
              <a:rPr lang="ru-RU" b="1" dirty="0" smtClean="0"/>
              <a:t>Отличается наличием партнерской  (равноправной) позиции взрослого и партнерской формой организации (возможность свободного размещения, перемещения и общения детей в процессе непосредственно организованной образовательной деятельности).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	Предполагает </a:t>
            </a:r>
            <a:r>
              <a:rPr lang="ru-RU" b="1" i="1" dirty="0" smtClean="0"/>
              <a:t>индивидуальную, подгрупповую </a:t>
            </a:r>
            <a:r>
              <a:rPr lang="ru-RU" b="1" dirty="0" smtClean="0"/>
              <a:t>и </a:t>
            </a:r>
            <a:r>
              <a:rPr lang="ru-RU" b="1" i="1" dirty="0" smtClean="0"/>
              <a:t>групповую</a:t>
            </a:r>
            <a:r>
              <a:rPr lang="ru-RU" b="1" dirty="0" smtClean="0"/>
              <a:t> формы организации образовательной работы с воспитанниками;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«Самостоятельная деятельность детей»</a:t>
            </a:r>
            <a:r>
              <a:rPr lang="ru-RU" sz="2800" smtClean="0">
                <a:solidFill>
                  <a:srgbClr val="FF0000"/>
                </a:solidFill>
              </a:rPr>
              <a:t> - </a:t>
            </a:r>
            <a:endParaRPr lang="ru-RU" sz="2800" b="1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4294967295"/>
          </p:nvPr>
        </p:nvSpPr>
        <p:spPr>
          <a:xfrm>
            <a:off x="0" y="1285875"/>
            <a:ext cx="8229600" cy="484028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800" b="1" dirty="0" smtClean="0"/>
              <a:t>1</a:t>
            </a:r>
            <a:r>
              <a:rPr lang="ru-RU" sz="2400" b="1" dirty="0" smtClean="0"/>
              <a:t>) Свободная деятельность воспитанников в условиях созданной педагогами развивающей предметно-пространственной среды, обеспечивающей выбор каждым ребенком  деятельности по интересам и позволяющей ему взаимодействовать со сверстниками или действовать индивидуально;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b="1" dirty="0" smtClean="0"/>
              <a:t>2)	Организованная воспитателем деятельность воспитанников, направленная  на самостоятельное решение ребенком задач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Конкурс Воспитатель года\яфотки\1090_7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312" y="5715000"/>
            <a:ext cx="8229600" cy="11430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Желаем успехов!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0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928" y="116713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Примерной ООП «От рождения до школы»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7987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элементарных представлений </a:t>
            </a:r>
            <a:r>
              <a:rPr lang="ru-RU" dirty="0">
                <a:solidFill>
                  <a:srgbClr val="C00000"/>
                </a:solidFill>
              </a:rPr>
              <a:t>о планете Земля как общем доме людей, о многообразии стран и народов мира</a:t>
            </a:r>
            <a:r>
              <a:rPr lang="ru-RU" dirty="0"/>
              <a:t>.</a:t>
            </a:r>
          </a:p>
          <a:p>
            <a:r>
              <a:rPr lang="ru-RU" dirty="0"/>
              <a:t>Формирование элементарных математических представлений, первичных представлений об основных свойствах и отношениях объектов окружающего мира: форме, цвете, размере, количестве, числе, части и целом, пространстве и времени.</a:t>
            </a:r>
          </a:p>
          <a:p>
            <a:r>
              <a:rPr lang="ru-RU" dirty="0"/>
              <a:t>Ознакомление с природой и природными явлениями. Развитие умения устанавливать причинно-следственные связи между природными явлениями. Формирование первичных представлений о природном многообразии планеты Земля. Формирование элементарных экологических представлений. Формирование понимания того, что человек – часть природы, что он должен беречь, охранять и защищать ее, что в природе все взаимосвязано, что жизнь человека на Земле во многом зависит от окружающей среды. Воспитание умения правильно вести себя в природе. Воспитание любви к природе, желания беречь ее.</a:t>
            </a:r>
          </a:p>
        </p:txBody>
      </p:sp>
    </p:spTree>
    <p:extLst>
      <p:ext uri="{BB962C8B-B14F-4D97-AF65-F5344CB8AC3E}">
        <p14:creationId xmlns="" xmlns:p14="http://schemas.microsoft.com/office/powerpoint/2010/main" val="13400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928" y="116713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Примерной ООП «Мозаика»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916" y="184482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 познавательного развития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дошкольников состоит в расширении и обогащении ориентировки в окружающем мире, проживании ребёнком познавательно-исследовательской деятельности, освоенной как с помощью взрослых, так и </a:t>
            </a:r>
            <a:r>
              <a:rPr lang="ru-RU" dirty="0" smtClean="0"/>
              <a:t>самостоятельно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6916" y="3158966"/>
            <a:ext cx="8669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Образовательные задачи:</a:t>
            </a:r>
          </a:p>
          <a:p>
            <a:r>
              <a:rPr lang="ru-RU" dirty="0"/>
              <a:t>• содействовать проявлению и развитию у дошкольников потребности </a:t>
            </a:r>
            <a:r>
              <a:rPr lang="ru-RU" dirty="0" smtClean="0"/>
              <a:t>в </a:t>
            </a:r>
            <a:r>
              <a:rPr lang="ru-RU" dirty="0"/>
              <a:t>активном взаимодействии с окружающей действительностью, любознательности, радости открытий нового на основе вопросов, практических действий и </a:t>
            </a:r>
            <a:r>
              <a:rPr lang="ru-RU" dirty="0" smtClean="0"/>
              <a:t>выбора</a:t>
            </a:r>
            <a:endParaRPr lang="ru-RU" dirty="0"/>
          </a:p>
          <a:p>
            <a:r>
              <a:rPr lang="ru-RU" dirty="0"/>
              <a:t>• помогать ребёнку применять открытые им способы познания в разных видах деятельности, неожиданных </a:t>
            </a:r>
            <a:r>
              <a:rPr lang="ru-RU" dirty="0" smtClean="0"/>
              <a:t>комбинациях</a:t>
            </a:r>
            <a:endParaRPr lang="ru-RU" dirty="0"/>
          </a:p>
          <a:p>
            <a:r>
              <a:rPr lang="ru-RU" dirty="0"/>
              <a:t>• поддерживать процесс поиска вариантов продолжения и завершения гипотетических знаний путём </a:t>
            </a:r>
            <a:r>
              <a:rPr lang="ru-RU" dirty="0" err="1"/>
              <a:t>опытничества</a:t>
            </a:r>
            <a:r>
              <a:rPr lang="ru-RU" dirty="0"/>
              <a:t> и </a:t>
            </a:r>
            <a:r>
              <a:rPr lang="ru-RU" dirty="0" smtClean="0"/>
              <a:t>экспериментирования</a:t>
            </a:r>
            <a:endParaRPr lang="ru-RU" dirty="0"/>
          </a:p>
          <a:p>
            <a:r>
              <a:rPr lang="ru-RU" dirty="0"/>
              <a:t>• обогащать сенсорный опыт </a:t>
            </a:r>
            <a:r>
              <a:rPr lang="ru-RU" dirty="0" smtClean="0"/>
              <a:t>ребёнка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5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«Познавательное развитие»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928" y="116713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Примерной ООП «Разноцветная планета»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928" y="2233895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Развитие </a:t>
            </a:r>
            <a:r>
              <a:rPr lang="ru-RU" dirty="0">
                <a:solidFill>
                  <a:srgbClr val="C00000"/>
                </a:solidFill>
              </a:rPr>
              <a:t>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</p:spTree>
    <p:extLst>
      <p:ext uri="{BB962C8B-B14F-4D97-AF65-F5344CB8AC3E}">
        <p14:creationId xmlns="" xmlns:p14="http://schemas.microsoft.com/office/powerpoint/2010/main" val="20350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746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1428324"/>
              </p:ext>
            </p:extLst>
          </p:nvPr>
        </p:nvGraphicFramePr>
        <p:xfrm>
          <a:off x="323528" y="631656"/>
          <a:ext cx="8496944" cy="576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016224"/>
                <a:gridCol w="2376264"/>
                <a:gridCol w="1872208"/>
              </a:tblGrid>
              <a:tr h="1138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«От рождения до школы»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«Мозаика»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«Разноцветная планета»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Проект ПООП «Радуга»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4571919">
                <a:tc>
                  <a:txBody>
                    <a:bodyPr/>
                    <a:lstStyle/>
                    <a:p>
                      <a:endParaRPr kumimoji="0" lang="ru-RU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познавательно-исследовательской деятельности. 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к социокультурным ценностям. 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элементарных математических представлений.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с миром природы.</a:t>
                      </a:r>
                      <a:endParaRPr lang="ru-RU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Овладение познавательно-исследователь-</a:t>
                      </a:r>
                    </a:p>
                    <a:p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ской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деятельностью.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Природное окружение.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элементарных математических представлений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целостной картины мира, расширение кругозора.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элементарных математических представлений.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познавательно-исследовательской и продуктивной (конструктивной) деятельности.</a:t>
                      </a: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Сенсорное развитие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Ребёнок и мир природы.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элементарных математических представлений.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социальным миром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320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3585</TotalTime>
  <Words>4108</Words>
  <Application>Microsoft Office PowerPoint</Application>
  <PresentationFormat>Экран (4:3)</PresentationFormat>
  <Paragraphs>911</Paragraphs>
  <Slides>58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Официальная</vt:lpstr>
      <vt:lpstr>Слайд 1</vt:lpstr>
      <vt:lpstr>Продолжение презентации. 2 часть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Педагогические условия успешного и полноценного интеллектуального развития детей дошкольного возраста</vt:lpstr>
      <vt:lpstr>Слайд 12</vt:lpstr>
      <vt:lpstr>Слайд 13</vt:lpstr>
      <vt:lpstr>Слайд 14</vt:lpstr>
      <vt:lpstr>Слайд 15</vt:lpstr>
      <vt:lpstr>РЕБЕНОК И МИР ПРИРОДЫ</vt:lpstr>
      <vt:lpstr>РЕБЕНОК И МИР ПРИРОДЫ</vt:lpstr>
      <vt:lpstr>Слайд 18</vt:lpstr>
      <vt:lpstr>Слайд 19</vt:lpstr>
      <vt:lpstr>Слайд 20</vt:lpstr>
      <vt:lpstr>Слайд 21</vt:lpstr>
      <vt:lpstr>Слайд 22</vt:lpstr>
      <vt:lpstr>Содержательный раздел Программы</vt:lpstr>
      <vt:lpstr>Слайд 24</vt:lpstr>
      <vt:lpstr>Слайд 25</vt:lpstr>
      <vt:lpstr>Слайд 26</vt:lpstr>
      <vt:lpstr>Содержательный раздел Программы</vt:lpstr>
      <vt:lpstr>Способы поддержки детской инициативы в освоении образовательной области «Познавательное развитие»</vt:lpstr>
      <vt:lpstr>Содержательный раздел Программы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Развивающая  предметно-пространственная среда </vt:lpstr>
      <vt:lpstr>Слайд 48</vt:lpstr>
      <vt:lpstr>Слайд 49</vt:lpstr>
      <vt:lpstr>Слайд 50</vt:lpstr>
      <vt:lpstr>Слайд 51</vt:lpstr>
      <vt:lpstr>Слайд 52</vt:lpstr>
      <vt:lpstr>   СТРУКТУРА  ОБРАЗОВАТЕЛЬНОГО ПРОЦЕССА</vt:lpstr>
      <vt:lpstr>Образовательные задачи решаются в процессе:</vt:lpstr>
      <vt:lpstr> НОД реализуется через организацию различных видов детской деятельности или их интеграцию с использованием разнообразных форм и методов работы</vt:lpstr>
      <vt:lpstr>Модель организации образовательной деятельности с детьми</vt:lpstr>
      <vt:lpstr>«Самостоятельная деятельность детей» - </vt:lpstr>
      <vt:lpstr>Желаем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Labutinanv</dc:creator>
  <cp:lastModifiedBy>RePack by SPecialiST</cp:lastModifiedBy>
  <cp:revision>347</cp:revision>
  <dcterms:created xsi:type="dcterms:W3CDTF">2014-01-14T04:54:55Z</dcterms:created>
  <dcterms:modified xsi:type="dcterms:W3CDTF">2015-05-31T15:34:31Z</dcterms:modified>
</cp:coreProperties>
</file>